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1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096" y="2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22/05/2015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608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22/05/2015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709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22/05/2015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51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22/05/2015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6446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22/05/2015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641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22/05/2015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495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22/05/2015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6583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22/05/2015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4940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22/05/2015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97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22/05/2015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088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22/05/2015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719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/>
              <a:t>22/05/2015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487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79912" y="0"/>
            <a:ext cx="5364088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</a:t>
            </a:r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Académica: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Inglés</a:t>
            </a:r>
            <a:r>
              <a:rPr lang="es-MX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Tema</a:t>
            </a:r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Sustantivos contables e incontables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</a:t>
            </a:r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Maricela Cruz Márquez</a:t>
            </a:r>
            <a:r>
              <a:rPr lang="es-MX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</a:t>
            </a:r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Enero – Junio 2015</a:t>
            </a:r>
            <a:endParaRPr lang="es-MX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26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2870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s-MX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2276872"/>
            <a:ext cx="3810000" cy="3819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400" dirty="0" smtClean="0"/>
          </a:p>
        </p:txBody>
      </p:sp>
      <p:sp>
        <p:nvSpPr>
          <p:cNvPr id="6" name="5 Rectángulo"/>
          <p:cNvSpPr/>
          <p:nvPr/>
        </p:nvSpPr>
        <p:spPr>
          <a:xfrm>
            <a:off x="4788024" y="2182811"/>
            <a:ext cx="36724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fontAlgn="base">
              <a:spcBef>
                <a:spcPct val="20000"/>
              </a:spcBef>
              <a:spcAft>
                <a:spcPct val="0"/>
              </a:spcAft>
            </a:pPr>
            <a:endParaRPr lang="es-ES_tradnl" sz="2400" kern="0" dirty="0">
              <a:solidFill>
                <a:srgbClr val="333333"/>
              </a:solidFill>
              <a:latin typeface="+mj-lt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483768" y="908720"/>
            <a:ext cx="43686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400" dirty="0" err="1"/>
              <a:t>Countable</a:t>
            </a:r>
            <a:r>
              <a:rPr lang="es-MX" sz="2400" dirty="0"/>
              <a:t> </a:t>
            </a:r>
            <a:r>
              <a:rPr lang="es-MX" sz="2400" dirty="0" err="1"/>
              <a:t>or</a:t>
            </a:r>
            <a:r>
              <a:rPr lang="es-MX" sz="2400" dirty="0"/>
              <a:t> </a:t>
            </a:r>
            <a:r>
              <a:rPr lang="es-MX" sz="2400" dirty="0" err="1"/>
              <a:t>Uncountable</a:t>
            </a:r>
            <a:r>
              <a:rPr lang="es-MX" sz="2400" dirty="0"/>
              <a:t> </a:t>
            </a:r>
            <a:r>
              <a:rPr lang="es-MX" sz="2400" dirty="0" err="1"/>
              <a:t>Noun</a:t>
            </a:r>
            <a:r>
              <a:rPr lang="es-MX" sz="2400" dirty="0"/>
              <a:t>?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332" y="1484784"/>
            <a:ext cx="7785100" cy="443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337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2870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s-MX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2276872"/>
            <a:ext cx="3810000" cy="3819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400" dirty="0" smtClean="0"/>
          </a:p>
        </p:txBody>
      </p:sp>
      <p:sp>
        <p:nvSpPr>
          <p:cNvPr id="6" name="5 Rectángulo"/>
          <p:cNvSpPr/>
          <p:nvPr/>
        </p:nvSpPr>
        <p:spPr>
          <a:xfrm>
            <a:off x="4788024" y="2182811"/>
            <a:ext cx="36724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fontAlgn="base">
              <a:spcBef>
                <a:spcPct val="20000"/>
              </a:spcBef>
              <a:spcAft>
                <a:spcPct val="0"/>
              </a:spcAft>
            </a:pPr>
            <a:endParaRPr lang="es-ES_tradnl" sz="2400" kern="0" dirty="0">
              <a:solidFill>
                <a:srgbClr val="333333"/>
              </a:solidFill>
              <a:latin typeface="+mj-lt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053475" y="764704"/>
            <a:ext cx="972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err="1"/>
              <a:t>Answers</a:t>
            </a:r>
            <a:endParaRPr lang="es-MX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25" y="1217613"/>
            <a:ext cx="77787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686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2870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s-MX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2276872"/>
            <a:ext cx="3810000" cy="3819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400" dirty="0" smtClean="0"/>
          </a:p>
        </p:txBody>
      </p:sp>
      <p:sp>
        <p:nvSpPr>
          <p:cNvPr id="6" name="5 Rectángulo"/>
          <p:cNvSpPr/>
          <p:nvPr/>
        </p:nvSpPr>
        <p:spPr>
          <a:xfrm>
            <a:off x="4788024" y="2182811"/>
            <a:ext cx="36724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fontAlgn="base">
              <a:spcBef>
                <a:spcPct val="20000"/>
              </a:spcBef>
              <a:spcAft>
                <a:spcPct val="0"/>
              </a:spcAft>
            </a:pPr>
            <a:endParaRPr lang="es-ES_tradnl" sz="2400" kern="0" dirty="0">
              <a:solidFill>
                <a:srgbClr val="333333"/>
              </a:solidFill>
              <a:latin typeface="+mj-lt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799" y="1492893"/>
            <a:ext cx="7718425" cy="184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209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2870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s-MX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2276872"/>
            <a:ext cx="3810000" cy="3819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400" dirty="0" smtClean="0"/>
          </a:p>
        </p:txBody>
      </p:sp>
      <p:sp>
        <p:nvSpPr>
          <p:cNvPr id="6" name="5 Rectángulo"/>
          <p:cNvSpPr/>
          <p:nvPr/>
        </p:nvSpPr>
        <p:spPr>
          <a:xfrm>
            <a:off x="4788024" y="2182811"/>
            <a:ext cx="36724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fontAlgn="base">
              <a:spcBef>
                <a:spcPct val="20000"/>
              </a:spcBef>
              <a:spcAft>
                <a:spcPct val="0"/>
              </a:spcAft>
            </a:pPr>
            <a:endParaRPr lang="es-ES_tradnl" sz="2400" kern="0" dirty="0">
              <a:solidFill>
                <a:srgbClr val="333333"/>
              </a:solidFill>
              <a:latin typeface="+mj-lt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7496" y="476673"/>
            <a:ext cx="1903510" cy="1080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1259632" y="1700808"/>
            <a:ext cx="64087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We use some in the affirmative with countable nouns in the plural, and with uncountable nouns.</a:t>
            </a:r>
          </a:p>
          <a:p>
            <a:endParaRPr lang="en-US" sz="2800" dirty="0" smtClean="0"/>
          </a:p>
          <a:p>
            <a:r>
              <a:rPr lang="en-US" sz="2800" dirty="0" smtClean="0"/>
              <a:t>EXAMPLES</a:t>
            </a:r>
            <a:r>
              <a:rPr lang="en-US" sz="2800" dirty="0"/>
              <a:t>:</a:t>
            </a:r>
          </a:p>
          <a:p>
            <a:endParaRPr lang="en-US" sz="2800" dirty="0"/>
          </a:p>
          <a:p>
            <a:r>
              <a:rPr lang="en-US" sz="2800" dirty="0"/>
              <a:t>I WANT SOME APPLES</a:t>
            </a:r>
          </a:p>
          <a:p>
            <a:endParaRPr lang="en-US" sz="2800" dirty="0"/>
          </a:p>
          <a:p>
            <a:r>
              <a:rPr lang="en-US" sz="2800" dirty="0"/>
              <a:t>                           I WANT SOME CHEESE</a:t>
            </a:r>
          </a:p>
        </p:txBody>
      </p:sp>
    </p:spTree>
    <p:extLst>
      <p:ext uri="{BB962C8B-B14F-4D97-AF65-F5344CB8AC3E}">
        <p14:creationId xmlns:p14="http://schemas.microsoft.com/office/powerpoint/2010/main" val="153161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2870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s-MX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2276872"/>
            <a:ext cx="3810000" cy="3819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400" dirty="0" smtClean="0"/>
          </a:p>
        </p:txBody>
      </p:sp>
      <p:sp>
        <p:nvSpPr>
          <p:cNvPr id="6" name="5 Rectángulo"/>
          <p:cNvSpPr/>
          <p:nvPr/>
        </p:nvSpPr>
        <p:spPr>
          <a:xfrm>
            <a:off x="4788024" y="2182811"/>
            <a:ext cx="36724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fontAlgn="base">
              <a:spcBef>
                <a:spcPct val="20000"/>
              </a:spcBef>
              <a:spcAft>
                <a:spcPct val="0"/>
              </a:spcAft>
            </a:pPr>
            <a:endParaRPr lang="es-ES_tradnl" sz="2400" kern="0" dirty="0">
              <a:solidFill>
                <a:srgbClr val="333333"/>
              </a:solidFill>
              <a:latin typeface="+mj-lt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7137" y="476672"/>
            <a:ext cx="1609725" cy="1169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1079611" y="1484784"/>
            <a:ext cx="698477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We use any in the negative and the interrogative with both countable nouns, in the plural and uncountable nouns.</a:t>
            </a:r>
          </a:p>
          <a:p>
            <a:endParaRPr lang="en-US" sz="2800" dirty="0" smtClean="0"/>
          </a:p>
          <a:p>
            <a:r>
              <a:rPr lang="en-US" sz="2800" dirty="0" smtClean="0"/>
              <a:t>EXAMPLES</a:t>
            </a:r>
            <a:r>
              <a:rPr lang="en-US" sz="2800" dirty="0"/>
              <a:t>:</a:t>
            </a:r>
          </a:p>
          <a:p>
            <a:r>
              <a:rPr lang="en-US" sz="2800" dirty="0"/>
              <a:t>                   Are there any bananas in the fridge?</a:t>
            </a:r>
          </a:p>
          <a:p>
            <a:r>
              <a:rPr lang="en-US" sz="2800" dirty="0"/>
              <a:t>                   </a:t>
            </a:r>
            <a:endParaRPr lang="en-US" sz="2800" dirty="0" smtClean="0"/>
          </a:p>
          <a:p>
            <a:r>
              <a:rPr lang="en-US" sz="2800" dirty="0"/>
              <a:t>		</a:t>
            </a:r>
            <a:r>
              <a:rPr lang="en-US" sz="2800" dirty="0" smtClean="0"/>
              <a:t>There </a:t>
            </a:r>
            <a:r>
              <a:rPr lang="en-US" sz="2800" dirty="0"/>
              <a:t>isn´t any ketchup at home.</a:t>
            </a:r>
          </a:p>
        </p:txBody>
      </p:sp>
    </p:spTree>
    <p:extLst>
      <p:ext uri="{BB962C8B-B14F-4D97-AF65-F5344CB8AC3E}">
        <p14:creationId xmlns:p14="http://schemas.microsoft.com/office/powerpoint/2010/main" val="78169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2870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s-MX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2276872"/>
            <a:ext cx="3810000" cy="3819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400" dirty="0" smtClean="0"/>
          </a:p>
        </p:txBody>
      </p:sp>
      <p:sp>
        <p:nvSpPr>
          <p:cNvPr id="6" name="5 Rectángulo"/>
          <p:cNvSpPr/>
          <p:nvPr/>
        </p:nvSpPr>
        <p:spPr>
          <a:xfrm>
            <a:off x="4788024" y="2182811"/>
            <a:ext cx="36724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fontAlgn="base">
              <a:spcBef>
                <a:spcPct val="20000"/>
              </a:spcBef>
              <a:spcAft>
                <a:spcPct val="0"/>
              </a:spcAft>
            </a:pPr>
            <a:endParaRPr lang="es-ES_tradnl" sz="2400" kern="0" dirty="0">
              <a:solidFill>
                <a:srgbClr val="333333"/>
              </a:solidFill>
              <a:latin typeface="+mj-lt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836712"/>
            <a:ext cx="2243137" cy="1169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977044" y="1916832"/>
            <a:ext cx="741682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We  use  a / an in all forms ( affirmative, negative, and interrogative) with countable nouns in the </a:t>
            </a:r>
            <a:r>
              <a:rPr lang="en-US" sz="2800" dirty="0" smtClean="0"/>
              <a:t>singular.</a:t>
            </a:r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EXAMPLES</a:t>
            </a:r>
            <a:r>
              <a:rPr lang="en-US" sz="2800" dirty="0"/>
              <a:t>:</a:t>
            </a:r>
          </a:p>
          <a:p>
            <a:r>
              <a:rPr lang="en-US" sz="2800" dirty="0"/>
              <a:t> There is a cat in the garage.</a:t>
            </a:r>
          </a:p>
          <a:p>
            <a:r>
              <a:rPr lang="en-US" sz="2800" dirty="0"/>
              <a:t>          There isn´t a dog in the street.</a:t>
            </a:r>
          </a:p>
          <a:p>
            <a:r>
              <a:rPr lang="en-US" sz="2800" dirty="0"/>
              <a:t>                         Is there a goldfish in the aquarium?</a:t>
            </a:r>
          </a:p>
        </p:txBody>
      </p:sp>
    </p:spTree>
    <p:extLst>
      <p:ext uri="{BB962C8B-B14F-4D97-AF65-F5344CB8AC3E}">
        <p14:creationId xmlns:p14="http://schemas.microsoft.com/office/powerpoint/2010/main" val="292033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2870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s-MX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2276872"/>
            <a:ext cx="3810000" cy="3819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400" dirty="0" smtClean="0"/>
          </a:p>
        </p:txBody>
      </p:sp>
      <p:sp>
        <p:nvSpPr>
          <p:cNvPr id="6" name="5 Rectángulo"/>
          <p:cNvSpPr/>
          <p:nvPr/>
        </p:nvSpPr>
        <p:spPr>
          <a:xfrm>
            <a:off x="4788024" y="2182811"/>
            <a:ext cx="36724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fontAlgn="base">
              <a:spcBef>
                <a:spcPct val="20000"/>
              </a:spcBef>
              <a:spcAft>
                <a:spcPct val="0"/>
              </a:spcAft>
            </a:pPr>
            <a:endParaRPr lang="es-ES_tradnl" sz="2400" kern="0" dirty="0">
              <a:solidFill>
                <a:srgbClr val="333333"/>
              </a:solidFill>
              <a:latin typeface="+mj-lt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977044" y="1916832"/>
            <a:ext cx="74168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031" y="908720"/>
            <a:ext cx="7254875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02" y="1633538"/>
            <a:ext cx="7834313" cy="446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144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2870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s-MX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2276872"/>
            <a:ext cx="3810000" cy="3819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400" dirty="0" smtClean="0"/>
          </a:p>
        </p:txBody>
      </p:sp>
      <p:sp>
        <p:nvSpPr>
          <p:cNvPr id="6" name="5 Rectángulo"/>
          <p:cNvSpPr/>
          <p:nvPr/>
        </p:nvSpPr>
        <p:spPr>
          <a:xfrm>
            <a:off x="4788024" y="2182811"/>
            <a:ext cx="36724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fontAlgn="base">
              <a:spcBef>
                <a:spcPct val="20000"/>
              </a:spcBef>
              <a:spcAft>
                <a:spcPct val="0"/>
              </a:spcAft>
            </a:pPr>
            <a:endParaRPr lang="es-ES_tradnl" sz="2400" kern="0" dirty="0">
              <a:solidFill>
                <a:srgbClr val="333333"/>
              </a:solidFill>
              <a:latin typeface="+mj-lt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977044" y="1916832"/>
            <a:ext cx="74168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746844"/>
            <a:ext cx="5943600" cy="1169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124" y="1700808"/>
            <a:ext cx="3981450" cy="418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5456" y="1700808"/>
            <a:ext cx="4382960" cy="2720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1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2870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s-MX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2276872"/>
            <a:ext cx="3810000" cy="3819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400" dirty="0" smtClean="0"/>
          </a:p>
        </p:txBody>
      </p:sp>
      <p:sp>
        <p:nvSpPr>
          <p:cNvPr id="6" name="5 Rectángulo"/>
          <p:cNvSpPr/>
          <p:nvPr/>
        </p:nvSpPr>
        <p:spPr>
          <a:xfrm>
            <a:off x="4788024" y="2182811"/>
            <a:ext cx="36724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fontAlgn="base">
              <a:spcBef>
                <a:spcPct val="20000"/>
              </a:spcBef>
              <a:spcAft>
                <a:spcPct val="0"/>
              </a:spcAft>
            </a:pPr>
            <a:endParaRPr lang="es-ES_tradnl" sz="2400" kern="0" dirty="0">
              <a:solidFill>
                <a:srgbClr val="333333"/>
              </a:solidFill>
              <a:latin typeface="+mj-lt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977044" y="1916832"/>
            <a:ext cx="74168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331" y="836712"/>
            <a:ext cx="6572250" cy="1169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1259633" y="2035145"/>
            <a:ext cx="67119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We use how much with uncountable nouns to ask about the amount of something.</a:t>
            </a:r>
          </a:p>
          <a:p>
            <a:endParaRPr lang="en-US" sz="2400" dirty="0" smtClean="0"/>
          </a:p>
          <a:p>
            <a:r>
              <a:rPr lang="en-US" sz="2400" dirty="0" smtClean="0"/>
              <a:t>E.g</a:t>
            </a:r>
            <a:r>
              <a:rPr lang="en-US" sz="2400" dirty="0"/>
              <a:t>. How much  butter do we need</a:t>
            </a:r>
            <a:r>
              <a:rPr lang="en-US" sz="2400" dirty="0" smtClean="0"/>
              <a:t>?</a:t>
            </a:r>
          </a:p>
          <a:p>
            <a:endParaRPr lang="en-US" sz="2400" dirty="0"/>
          </a:p>
          <a:p>
            <a:pPr algn="ctr"/>
            <a:r>
              <a:rPr lang="en-US" sz="2400" dirty="0"/>
              <a:t>We use how many with countable nouns to ask about the number of things.</a:t>
            </a:r>
          </a:p>
          <a:p>
            <a:endParaRPr lang="en-US" sz="2400" dirty="0" smtClean="0"/>
          </a:p>
          <a:p>
            <a:r>
              <a:rPr lang="en-US" sz="2400" dirty="0" smtClean="0"/>
              <a:t>E.g</a:t>
            </a:r>
            <a:r>
              <a:rPr lang="en-US" sz="2400" dirty="0"/>
              <a:t>. How many pupils are there in your class?</a:t>
            </a:r>
          </a:p>
        </p:txBody>
      </p:sp>
    </p:spTree>
    <p:extLst>
      <p:ext uri="{BB962C8B-B14F-4D97-AF65-F5344CB8AC3E}">
        <p14:creationId xmlns:p14="http://schemas.microsoft.com/office/powerpoint/2010/main" val="39726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2870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s-MX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2276872"/>
            <a:ext cx="3810000" cy="3819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400" dirty="0" smtClean="0"/>
          </a:p>
        </p:txBody>
      </p:sp>
      <p:sp>
        <p:nvSpPr>
          <p:cNvPr id="6" name="5 Rectángulo"/>
          <p:cNvSpPr/>
          <p:nvPr/>
        </p:nvSpPr>
        <p:spPr>
          <a:xfrm>
            <a:off x="4788024" y="2182811"/>
            <a:ext cx="36724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fontAlgn="base">
              <a:spcBef>
                <a:spcPct val="20000"/>
              </a:spcBef>
              <a:spcAft>
                <a:spcPct val="0"/>
              </a:spcAft>
            </a:pPr>
            <a:endParaRPr lang="es-ES_tradnl" sz="2400" kern="0" dirty="0">
              <a:solidFill>
                <a:srgbClr val="333333"/>
              </a:solidFill>
              <a:latin typeface="+mj-lt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977044" y="1916832"/>
            <a:ext cx="74168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/>
          </a:p>
        </p:txBody>
      </p:sp>
      <p:sp>
        <p:nvSpPr>
          <p:cNvPr id="7" name="6 Rectángulo"/>
          <p:cNvSpPr/>
          <p:nvPr/>
        </p:nvSpPr>
        <p:spPr>
          <a:xfrm>
            <a:off x="714291" y="1412776"/>
            <a:ext cx="712879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rgbClr val="00B050"/>
                </a:solidFill>
              </a:rPr>
              <a:t>When do we use a little and when a few?</a:t>
            </a:r>
          </a:p>
          <a:p>
            <a:pPr algn="ctr"/>
            <a:r>
              <a:rPr lang="en-US" sz="2400" dirty="0"/>
              <a:t>a little: non countable nouns </a:t>
            </a:r>
          </a:p>
          <a:p>
            <a:r>
              <a:rPr lang="en-US" sz="2400" dirty="0" smtClean="0"/>
              <a:t>milk</a:t>
            </a:r>
            <a:r>
              <a:rPr lang="en-US" sz="2400" dirty="0"/>
              <a:t>, marmalade, money, time etc</a:t>
            </a:r>
            <a:r>
              <a:rPr lang="en-US" sz="2400" dirty="0" smtClean="0"/>
              <a:t>.</a:t>
            </a:r>
            <a:endParaRPr lang="en-US" sz="2400" dirty="0"/>
          </a:p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a </a:t>
            </a:r>
            <a:r>
              <a:rPr lang="en-US" sz="2400" dirty="0"/>
              <a:t>few: countable nouns </a:t>
            </a:r>
          </a:p>
          <a:p>
            <a:r>
              <a:rPr lang="en-US" sz="2400" dirty="0" smtClean="0"/>
              <a:t>bottles </a:t>
            </a:r>
            <a:r>
              <a:rPr lang="en-US" sz="2400" dirty="0"/>
              <a:t>of milk, jars of marmalade, </a:t>
            </a:r>
            <a:r>
              <a:rPr lang="en-US" sz="2400" dirty="0" smtClean="0"/>
              <a:t>dollars, minutes etc. </a:t>
            </a:r>
          </a:p>
          <a:p>
            <a:endParaRPr lang="en-US" sz="2400" dirty="0"/>
          </a:p>
          <a:p>
            <a:r>
              <a:rPr lang="en-US" sz="2400" dirty="0" smtClean="0"/>
              <a:t>Examples</a:t>
            </a:r>
            <a:r>
              <a:rPr lang="en-US" sz="2400" dirty="0"/>
              <a:t>:</a:t>
            </a:r>
          </a:p>
          <a:p>
            <a:pPr algn="ctr"/>
            <a:r>
              <a:rPr lang="en-US" sz="2400" dirty="0"/>
              <a:t>He has a little money left.</a:t>
            </a:r>
          </a:p>
          <a:p>
            <a:pPr algn="ctr"/>
            <a:r>
              <a:rPr lang="en-US" sz="2400" dirty="0"/>
              <a:t>He has a few dollars left.</a:t>
            </a:r>
          </a:p>
        </p:txBody>
      </p:sp>
    </p:spTree>
    <p:extLst>
      <p:ext uri="{BB962C8B-B14F-4D97-AF65-F5344CB8AC3E}">
        <p14:creationId xmlns:p14="http://schemas.microsoft.com/office/powerpoint/2010/main" val="15517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19256" cy="1944216"/>
          </a:xfrm>
        </p:spPr>
        <p:txBody>
          <a:bodyPr>
            <a:normAutofit/>
          </a:bodyPr>
          <a:lstStyle/>
          <a:p>
            <a:r>
              <a:rPr lang="fr-FR" sz="3600" dirty="0">
                <a:latin typeface="Arial" pitchFamily="34" charset="0"/>
                <a:cs typeface="Arial" pitchFamily="34" charset="0"/>
              </a:rPr>
              <a:t>Tema:</a:t>
            </a:r>
            <a:br>
              <a:rPr lang="fr-FR" sz="3600" dirty="0">
                <a:latin typeface="Arial" pitchFamily="34" charset="0"/>
                <a:cs typeface="Arial" pitchFamily="34" charset="0"/>
              </a:rPr>
            </a:br>
            <a:r>
              <a:rPr lang="fr-FR" sz="3600" dirty="0" err="1" smtClean="0">
                <a:latin typeface="Arial" pitchFamily="34" charset="0"/>
                <a:cs typeface="Arial" pitchFamily="34" charset="0"/>
              </a:rPr>
              <a:t>Sustantivos</a:t>
            </a:r>
            <a:r>
              <a:rPr lang="fr-FR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3600" dirty="0" err="1" smtClean="0">
                <a:latin typeface="Arial" pitchFamily="34" charset="0"/>
                <a:cs typeface="Arial" pitchFamily="34" charset="0"/>
              </a:rPr>
              <a:t>contables</a:t>
            </a:r>
            <a:r>
              <a:rPr lang="fr-FR" sz="3600" dirty="0" smtClean="0">
                <a:latin typeface="Arial" pitchFamily="34" charset="0"/>
                <a:cs typeface="Arial" pitchFamily="34" charset="0"/>
              </a:rPr>
              <a:t> e </a:t>
            </a:r>
            <a:r>
              <a:rPr lang="fr-FR" sz="3600" dirty="0" err="1" smtClean="0">
                <a:latin typeface="Arial" pitchFamily="34" charset="0"/>
                <a:cs typeface="Arial" pitchFamily="34" charset="0"/>
              </a:rPr>
              <a:t>incontables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buNone/>
            </a:pPr>
            <a:endParaRPr lang="fr-FR" sz="4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fr-FR" sz="4000" dirty="0" smtClean="0">
                <a:latin typeface="Arial" pitchFamily="34" charset="0"/>
                <a:cs typeface="Arial" pitchFamily="34" charset="0"/>
              </a:rPr>
              <a:t>Abstract:</a:t>
            </a:r>
          </a:p>
          <a:p>
            <a:pPr>
              <a:lnSpc>
                <a:spcPct val="90000"/>
              </a:lnSpc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90000"/>
              </a:lnSpc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Student learns language through examples, real situations and inference of structure. They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establish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what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they learn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through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grammatical exercises.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sz="2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sz="2800" dirty="0"/>
          </a:p>
          <a:p>
            <a:pPr>
              <a:lnSpc>
                <a:spcPct val="90000"/>
              </a:lnSpc>
              <a:buNone/>
            </a:pPr>
            <a:endParaRPr lang="fr-FR" sz="2800" dirty="0"/>
          </a:p>
          <a:p>
            <a:pPr>
              <a:lnSpc>
                <a:spcPct val="90000"/>
              </a:lnSpc>
              <a:buNone/>
            </a:pPr>
            <a:endParaRPr lang="fr-FR" sz="2800" dirty="0" smtClean="0"/>
          </a:p>
          <a:p>
            <a:pPr>
              <a:lnSpc>
                <a:spcPct val="90000"/>
              </a:lnSpc>
              <a:buNone/>
            </a:pPr>
            <a:endParaRPr lang="fr-FR" sz="2800" dirty="0" smtClean="0"/>
          </a:p>
          <a:p>
            <a:pPr>
              <a:lnSpc>
                <a:spcPct val="90000"/>
              </a:lnSpc>
              <a:buNone/>
            </a:pPr>
            <a:endParaRPr lang="fr-FR" sz="2800" dirty="0" smtClean="0"/>
          </a:p>
          <a:p>
            <a:pPr>
              <a:lnSpc>
                <a:spcPct val="90000"/>
              </a:lnSpc>
              <a:buNone/>
            </a:pPr>
            <a:endParaRPr lang="fr-FR" sz="2800" dirty="0" smtClean="0"/>
          </a:p>
          <a:p>
            <a:pPr>
              <a:lnSpc>
                <a:spcPct val="90000"/>
              </a:lnSpc>
              <a:buNone/>
            </a:pPr>
            <a:endParaRPr lang="fr-FR" sz="2800" dirty="0" smtClean="0"/>
          </a:p>
          <a:p>
            <a:pPr>
              <a:lnSpc>
                <a:spcPct val="90000"/>
              </a:lnSpc>
              <a:buNone/>
            </a:pPr>
            <a:endParaRPr lang="fr-FR" sz="2800" dirty="0" smtClean="0"/>
          </a:p>
          <a:p>
            <a:pPr>
              <a:lnSpc>
                <a:spcPct val="90000"/>
              </a:lnSpc>
              <a:buNone/>
            </a:pPr>
            <a:endParaRPr lang="fr-FR" sz="2800" dirty="0" smtClean="0"/>
          </a:p>
          <a:p>
            <a:pPr>
              <a:lnSpc>
                <a:spcPct val="90000"/>
              </a:lnSpc>
              <a:buNone/>
            </a:pPr>
            <a:endParaRPr lang="fr-FR" sz="2800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4532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2870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s-MX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2276872"/>
            <a:ext cx="3810000" cy="3819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400" dirty="0" smtClean="0"/>
          </a:p>
        </p:txBody>
      </p:sp>
      <p:sp>
        <p:nvSpPr>
          <p:cNvPr id="6" name="5 Rectángulo"/>
          <p:cNvSpPr/>
          <p:nvPr/>
        </p:nvSpPr>
        <p:spPr>
          <a:xfrm>
            <a:off x="4788024" y="2182811"/>
            <a:ext cx="36724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fontAlgn="base">
              <a:spcBef>
                <a:spcPct val="20000"/>
              </a:spcBef>
              <a:spcAft>
                <a:spcPct val="0"/>
              </a:spcAft>
            </a:pPr>
            <a:endParaRPr lang="es-ES_tradnl" sz="2400" kern="0" dirty="0">
              <a:solidFill>
                <a:srgbClr val="333333"/>
              </a:solidFill>
              <a:latin typeface="+mj-lt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977044" y="1916832"/>
            <a:ext cx="74168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/>
          </a:p>
        </p:txBody>
      </p:sp>
      <p:sp>
        <p:nvSpPr>
          <p:cNvPr id="7" name="6 Rectángulo"/>
          <p:cNvSpPr/>
          <p:nvPr/>
        </p:nvSpPr>
        <p:spPr>
          <a:xfrm>
            <a:off x="1331640" y="1196752"/>
            <a:ext cx="61206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00B050"/>
                </a:solidFill>
              </a:rPr>
              <a:t>When do we use much and many?</a:t>
            </a:r>
          </a:p>
          <a:p>
            <a:pPr algn="ctr"/>
            <a:endParaRPr lang="en-US" sz="2800" dirty="0" smtClean="0"/>
          </a:p>
          <a:p>
            <a:r>
              <a:rPr lang="en-US" sz="2800" dirty="0" smtClean="0"/>
              <a:t>We </a:t>
            </a:r>
            <a:r>
              <a:rPr lang="en-US" sz="2800" dirty="0"/>
              <a:t>use much with singular </a:t>
            </a:r>
            <a:r>
              <a:rPr lang="en-US" sz="2800" dirty="0" smtClean="0"/>
              <a:t>uncountable </a:t>
            </a:r>
            <a:endParaRPr lang="en-US" sz="2800" dirty="0"/>
          </a:p>
          <a:p>
            <a:pPr algn="ctr"/>
            <a:r>
              <a:rPr lang="en-US" sz="2800" dirty="0"/>
              <a:t>nouns and many with plural nouns:</a:t>
            </a:r>
          </a:p>
          <a:p>
            <a:endParaRPr lang="en-US" sz="2800" dirty="0" smtClean="0"/>
          </a:p>
          <a:p>
            <a:r>
              <a:rPr lang="en-US" sz="2800" dirty="0" smtClean="0"/>
              <a:t>Examples:</a:t>
            </a:r>
            <a:endParaRPr lang="en-US" sz="2800" dirty="0"/>
          </a:p>
          <a:p>
            <a:pPr algn="ctr"/>
            <a:r>
              <a:rPr lang="en-US" sz="2800" dirty="0"/>
              <a:t>I haven’t got much energy today. </a:t>
            </a:r>
          </a:p>
          <a:p>
            <a:pPr algn="ctr"/>
            <a:r>
              <a:rPr lang="en-US" sz="2800" dirty="0"/>
              <a:t>Are there many trees your house?</a:t>
            </a:r>
          </a:p>
        </p:txBody>
      </p:sp>
    </p:spTree>
    <p:extLst>
      <p:ext uri="{BB962C8B-B14F-4D97-AF65-F5344CB8AC3E}">
        <p14:creationId xmlns:p14="http://schemas.microsoft.com/office/powerpoint/2010/main" val="30704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2870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s-MX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2276872"/>
            <a:ext cx="3810000" cy="3819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400" dirty="0" smtClean="0"/>
          </a:p>
        </p:txBody>
      </p:sp>
      <p:sp>
        <p:nvSpPr>
          <p:cNvPr id="6" name="5 Rectángulo"/>
          <p:cNvSpPr/>
          <p:nvPr/>
        </p:nvSpPr>
        <p:spPr>
          <a:xfrm>
            <a:off x="4788024" y="2182811"/>
            <a:ext cx="36724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fontAlgn="base">
              <a:spcBef>
                <a:spcPct val="20000"/>
              </a:spcBef>
              <a:spcAft>
                <a:spcPct val="0"/>
              </a:spcAft>
            </a:pPr>
            <a:endParaRPr lang="es-ES_tradnl" sz="2400" kern="0" dirty="0">
              <a:solidFill>
                <a:srgbClr val="333333"/>
              </a:solidFill>
              <a:latin typeface="+mj-lt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977044" y="1916832"/>
            <a:ext cx="74168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680" y="1545845"/>
            <a:ext cx="8040687" cy="3608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310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2870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s-MX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2276872"/>
            <a:ext cx="3810000" cy="3819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400" dirty="0" smtClean="0"/>
          </a:p>
        </p:txBody>
      </p:sp>
      <p:sp>
        <p:nvSpPr>
          <p:cNvPr id="6" name="5 Rectángulo"/>
          <p:cNvSpPr/>
          <p:nvPr/>
        </p:nvSpPr>
        <p:spPr>
          <a:xfrm>
            <a:off x="4788024" y="2182811"/>
            <a:ext cx="36724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fontAlgn="base">
              <a:spcBef>
                <a:spcPct val="20000"/>
              </a:spcBef>
              <a:spcAft>
                <a:spcPct val="0"/>
              </a:spcAft>
            </a:pPr>
            <a:endParaRPr lang="es-ES_tradnl" sz="2400" kern="0" dirty="0">
              <a:solidFill>
                <a:srgbClr val="333333"/>
              </a:solidFill>
              <a:latin typeface="+mj-lt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977044" y="1916832"/>
            <a:ext cx="74168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/>
          </a:p>
        </p:txBody>
      </p:sp>
      <p:sp>
        <p:nvSpPr>
          <p:cNvPr id="8" name="7 CuadroTexto"/>
          <p:cNvSpPr txBox="1"/>
          <p:nvPr/>
        </p:nvSpPr>
        <p:spPr>
          <a:xfrm>
            <a:off x="827584" y="1196752"/>
            <a:ext cx="763284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err="1" smtClean="0"/>
              <a:t>Affirmatives</a:t>
            </a:r>
            <a:r>
              <a:rPr lang="es-MX" sz="2400" dirty="0" smtClean="0"/>
              <a:t>:</a:t>
            </a:r>
          </a:p>
          <a:p>
            <a:endParaRPr lang="es-MX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s-MX" sz="2400" dirty="0" smtClean="0"/>
              <a:t>In </a:t>
            </a:r>
            <a:r>
              <a:rPr lang="es-MX" sz="2400" dirty="0" err="1" smtClean="0"/>
              <a:t>affirmative</a:t>
            </a:r>
            <a:r>
              <a:rPr lang="es-MX" sz="2400" dirty="0" smtClean="0"/>
              <a:t> </a:t>
            </a:r>
            <a:r>
              <a:rPr lang="es-MX" sz="2400" dirty="0" err="1" smtClean="0"/>
              <a:t>clauses</a:t>
            </a:r>
            <a:r>
              <a:rPr lang="es-MX" sz="2400" dirty="0" smtClean="0"/>
              <a:t> </a:t>
            </a:r>
            <a:r>
              <a:rPr lang="es-MX" sz="2400" dirty="0" err="1" smtClean="0"/>
              <a:t>we</a:t>
            </a:r>
            <a:r>
              <a:rPr lang="es-MX" sz="2400" dirty="0" smtClean="0"/>
              <a:t> </a:t>
            </a:r>
            <a:r>
              <a:rPr lang="es-MX" sz="2400" dirty="0" err="1" smtClean="0"/>
              <a:t>sometimes</a:t>
            </a:r>
            <a:r>
              <a:rPr lang="es-MX" sz="2400" dirty="0" smtClean="0"/>
              <a:t> use </a:t>
            </a:r>
            <a:r>
              <a:rPr lang="es-MX" sz="2400" dirty="0" err="1" smtClean="0"/>
              <a:t>much</a:t>
            </a:r>
            <a:r>
              <a:rPr lang="es-MX" sz="2400" dirty="0" smtClean="0"/>
              <a:t> and </a:t>
            </a:r>
            <a:r>
              <a:rPr lang="es-MX" sz="2400" dirty="0" err="1" smtClean="0"/>
              <a:t>many</a:t>
            </a:r>
            <a:r>
              <a:rPr lang="es-MX" sz="2400" dirty="0" smtClean="0"/>
              <a:t> in more formal </a:t>
            </a:r>
            <a:r>
              <a:rPr lang="es-MX" sz="2400" dirty="0" err="1" smtClean="0"/>
              <a:t>styles</a:t>
            </a:r>
            <a:r>
              <a:rPr lang="es-MX" sz="2400" dirty="0" smtClean="0"/>
              <a:t>.</a:t>
            </a:r>
          </a:p>
          <a:p>
            <a:endParaRPr lang="es-MX" sz="2400" dirty="0" smtClean="0"/>
          </a:p>
          <a:p>
            <a:r>
              <a:rPr lang="es-MX" sz="2400" dirty="0" err="1" smtClean="0"/>
              <a:t>There</a:t>
            </a:r>
            <a:r>
              <a:rPr lang="es-MX" sz="2400" dirty="0" smtClean="0"/>
              <a:t> </a:t>
            </a:r>
            <a:r>
              <a:rPr lang="es-MX" sz="2400" dirty="0" err="1" smtClean="0"/>
              <a:t>is</a:t>
            </a:r>
            <a:r>
              <a:rPr lang="es-MX" sz="2400" dirty="0" smtClean="0"/>
              <a:t> </a:t>
            </a:r>
            <a:r>
              <a:rPr lang="es-MX" sz="2400" dirty="0" err="1" smtClean="0"/>
              <a:t>much</a:t>
            </a:r>
            <a:r>
              <a:rPr lang="es-MX" sz="2400" dirty="0" smtClean="0"/>
              <a:t> </a:t>
            </a:r>
            <a:r>
              <a:rPr lang="es-MX" sz="2400" dirty="0" err="1" smtClean="0"/>
              <a:t>concern</a:t>
            </a:r>
            <a:r>
              <a:rPr lang="es-MX" sz="2400" dirty="0" smtClean="0"/>
              <a:t> </a:t>
            </a:r>
            <a:r>
              <a:rPr lang="es-MX" sz="2400" dirty="0" err="1" smtClean="0"/>
              <a:t>about</a:t>
            </a:r>
            <a:r>
              <a:rPr lang="es-MX" sz="2400" dirty="0" smtClean="0"/>
              <a:t> </a:t>
            </a:r>
            <a:r>
              <a:rPr lang="es-MX" sz="2400" dirty="0" err="1" smtClean="0"/>
              <a:t>drug</a:t>
            </a:r>
            <a:r>
              <a:rPr lang="es-MX" sz="2400" dirty="0" smtClean="0"/>
              <a:t> </a:t>
            </a:r>
            <a:r>
              <a:rPr lang="es-MX" sz="2400" dirty="0" err="1" smtClean="0"/>
              <a:t>addiction</a:t>
            </a:r>
            <a:r>
              <a:rPr lang="es-MX" sz="2400" dirty="0" smtClean="0"/>
              <a:t> in </a:t>
            </a:r>
            <a:r>
              <a:rPr lang="es-MX" sz="2400" dirty="0" err="1" smtClean="0"/>
              <a:t>the</a:t>
            </a:r>
            <a:r>
              <a:rPr lang="es-MX" sz="2400" dirty="0" smtClean="0"/>
              <a:t> US.</a:t>
            </a:r>
          </a:p>
          <a:p>
            <a:r>
              <a:rPr lang="es-MX" sz="2400" dirty="0" smtClean="0"/>
              <a:t>He </a:t>
            </a:r>
            <a:r>
              <a:rPr lang="es-MX" sz="2400" dirty="0" err="1" smtClean="0"/>
              <a:t>had</a:t>
            </a:r>
            <a:r>
              <a:rPr lang="es-MX" sz="2400" dirty="0" smtClean="0"/>
              <a:t> </a:t>
            </a:r>
            <a:r>
              <a:rPr lang="es-MX" sz="2400" dirty="0" err="1" smtClean="0"/>
              <a:t>watched</a:t>
            </a:r>
            <a:r>
              <a:rPr lang="es-MX" sz="2400" dirty="0" smtClean="0"/>
              <a:t> </a:t>
            </a:r>
            <a:r>
              <a:rPr lang="es-MX" sz="2400" dirty="0" err="1" smtClean="0"/>
              <a:t>many</a:t>
            </a:r>
            <a:r>
              <a:rPr lang="es-MX" sz="2400" dirty="0" smtClean="0"/>
              <a:t> horror </a:t>
            </a:r>
            <a:r>
              <a:rPr lang="es-MX" sz="2400" dirty="0" err="1" smtClean="0"/>
              <a:t>movies</a:t>
            </a:r>
            <a:r>
              <a:rPr lang="es-MX" sz="2400" dirty="0" smtClean="0"/>
              <a:t> at home.</a:t>
            </a:r>
          </a:p>
          <a:p>
            <a:endParaRPr lang="es-MX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es-MX" sz="2400" dirty="0" smtClean="0"/>
              <a:t>In informal </a:t>
            </a:r>
            <a:r>
              <a:rPr lang="es-MX" sz="2400" dirty="0" err="1" smtClean="0"/>
              <a:t>styles</a:t>
            </a:r>
            <a:r>
              <a:rPr lang="es-MX" sz="2400" dirty="0" smtClean="0"/>
              <a:t>, </a:t>
            </a:r>
            <a:r>
              <a:rPr lang="es-MX" sz="2400" dirty="0" err="1" smtClean="0"/>
              <a:t>we</a:t>
            </a:r>
            <a:r>
              <a:rPr lang="es-MX" sz="2400" dirty="0" smtClean="0"/>
              <a:t> </a:t>
            </a:r>
            <a:r>
              <a:rPr lang="es-MX" sz="2400" dirty="0" err="1" smtClean="0"/>
              <a:t>prefer</a:t>
            </a:r>
            <a:r>
              <a:rPr lang="es-MX" sz="2400" dirty="0" smtClean="0"/>
              <a:t> </a:t>
            </a:r>
            <a:r>
              <a:rPr lang="es-MX" sz="2400" dirty="0" err="1" smtClean="0"/>
              <a:t>to</a:t>
            </a:r>
            <a:r>
              <a:rPr lang="es-MX" sz="2400" dirty="0" smtClean="0"/>
              <a:t> use </a:t>
            </a:r>
            <a:r>
              <a:rPr lang="es-MX" sz="2400" dirty="0" err="1" smtClean="0"/>
              <a:t>lots</a:t>
            </a:r>
            <a:r>
              <a:rPr lang="es-MX" sz="2400" dirty="0" smtClean="0"/>
              <a:t> of </a:t>
            </a:r>
            <a:r>
              <a:rPr lang="es-MX" sz="2400" dirty="0" err="1" smtClean="0"/>
              <a:t>or</a:t>
            </a:r>
            <a:r>
              <a:rPr lang="es-MX" sz="2400" dirty="0" smtClean="0"/>
              <a:t> a </a:t>
            </a:r>
            <a:r>
              <a:rPr lang="es-MX" sz="2400" dirty="0" err="1" smtClean="0"/>
              <a:t>lot</a:t>
            </a:r>
            <a:r>
              <a:rPr lang="es-MX" sz="2400" dirty="0" smtClean="0"/>
              <a:t> of:</a:t>
            </a:r>
          </a:p>
          <a:p>
            <a:endParaRPr lang="es-MX" sz="2400" dirty="0" smtClean="0"/>
          </a:p>
          <a:p>
            <a:r>
              <a:rPr lang="es-MX" sz="2400" dirty="0" smtClean="0"/>
              <a:t>I </a:t>
            </a:r>
            <a:r>
              <a:rPr lang="es-MX" sz="2400" dirty="0" err="1" smtClean="0"/>
              <a:t>went</a:t>
            </a:r>
            <a:r>
              <a:rPr lang="es-MX" sz="2400" dirty="0" smtClean="0"/>
              <a:t> shopping and </a:t>
            </a:r>
            <a:r>
              <a:rPr lang="es-MX" sz="2400" dirty="0" err="1" smtClean="0"/>
              <a:t>spent</a:t>
            </a:r>
            <a:r>
              <a:rPr lang="es-MX" sz="2400" dirty="0" smtClean="0"/>
              <a:t> a </a:t>
            </a:r>
            <a:r>
              <a:rPr lang="es-MX" sz="2400" dirty="0" err="1" smtClean="0"/>
              <a:t>lot</a:t>
            </a:r>
            <a:r>
              <a:rPr lang="es-MX" sz="2400" dirty="0" smtClean="0"/>
              <a:t> of </a:t>
            </a:r>
            <a:r>
              <a:rPr lang="es-MX" sz="2400" dirty="0" err="1" smtClean="0"/>
              <a:t>money</a:t>
            </a:r>
            <a:endParaRPr lang="es-MX" sz="2400" dirty="0" smtClean="0"/>
          </a:p>
          <a:p>
            <a:r>
              <a:rPr lang="es-MX" sz="2400" dirty="0" err="1" smtClean="0"/>
              <a:t>Not</a:t>
            </a:r>
            <a:r>
              <a:rPr lang="es-MX" sz="2400" dirty="0" smtClean="0"/>
              <a:t>: I </a:t>
            </a:r>
            <a:r>
              <a:rPr lang="es-MX" sz="2400" dirty="0" err="1" smtClean="0"/>
              <a:t>went</a:t>
            </a:r>
            <a:r>
              <a:rPr lang="es-MX" sz="2400" dirty="0" smtClean="0"/>
              <a:t> shopping and </a:t>
            </a:r>
            <a:r>
              <a:rPr lang="es-MX" sz="2400" dirty="0" err="1" smtClean="0"/>
              <a:t>spent</a:t>
            </a:r>
            <a:r>
              <a:rPr lang="es-MX" sz="2400" dirty="0" smtClean="0"/>
              <a:t> </a:t>
            </a:r>
            <a:r>
              <a:rPr lang="es-MX" sz="2400" dirty="0" err="1" smtClean="0"/>
              <a:t>much</a:t>
            </a:r>
            <a:r>
              <a:rPr lang="es-MX" sz="2400" dirty="0" smtClean="0"/>
              <a:t> </a:t>
            </a:r>
            <a:r>
              <a:rPr lang="es-MX" sz="2400" dirty="0" err="1" smtClean="0"/>
              <a:t>money</a:t>
            </a:r>
            <a:endParaRPr lang="es-MX" sz="2400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1499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2870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s-MX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2276872"/>
            <a:ext cx="3810000" cy="3819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400" dirty="0" smtClean="0"/>
          </a:p>
        </p:txBody>
      </p:sp>
      <p:sp>
        <p:nvSpPr>
          <p:cNvPr id="6" name="5 Rectángulo"/>
          <p:cNvSpPr/>
          <p:nvPr/>
        </p:nvSpPr>
        <p:spPr>
          <a:xfrm>
            <a:off x="4788024" y="2182811"/>
            <a:ext cx="36724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fontAlgn="base">
              <a:spcBef>
                <a:spcPct val="20000"/>
              </a:spcBef>
              <a:spcAft>
                <a:spcPct val="0"/>
              </a:spcAft>
            </a:pPr>
            <a:endParaRPr lang="es-ES_tradnl" sz="2400" kern="0" dirty="0">
              <a:solidFill>
                <a:srgbClr val="333333"/>
              </a:solidFill>
              <a:latin typeface="+mj-lt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977044" y="1916832"/>
            <a:ext cx="74168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1487488"/>
            <a:ext cx="7883525" cy="434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450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2870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s-MX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2276872"/>
            <a:ext cx="3810000" cy="3819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400" dirty="0" smtClean="0"/>
          </a:p>
        </p:txBody>
      </p:sp>
      <p:sp>
        <p:nvSpPr>
          <p:cNvPr id="6" name="5 Rectángulo"/>
          <p:cNvSpPr/>
          <p:nvPr/>
        </p:nvSpPr>
        <p:spPr>
          <a:xfrm>
            <a:off x="4788024" y="2182811"/>
            <a:ext cx="36724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fontAlgn="base">
              <a:spcBef>
                <a:spcPct val="20000"/>
              </a:spcBef>
              <a:spcAft>
                <a:spcPct val="0"/>
              </a:spcAft>
            </a:pPr>
            <a:endParaRPr lang="es-ES_tradnl" sz="2400" kern="0" dirty="0">
              <a:solidFill>
                <a:srgbClr val="333333"/>
              </a:solidFill>
              <a:latin typeface="+mj-lt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977044" y="1916832"/>
            <a:ext cx="74168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/>
          </a:p>
        </p:txBody>
      </p:sp>
      <p:sp>
        <p:nvSpPr>
          <p:cNvPr id="7" name="6 CuadroTexto"/>
          <p:cNvSpPr txBox="1"/>
          <p:nvPr/>
        </p:nvSpPr>
        <p:spPr>
          <a:xfrm>
            <a:off x="827584" y="1340768"/>
            <a:ext cx="734481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err="1" smtClean="0"/>
              <a:t>Examples</a:t>
            </a:r>
            <a:r>
              <a:rPr lang="es-MX" sz="2400" dirty="0" smtClean="0"/>
              <a:t>:</a:t>
            </a:r>
          </a:p>
          <a:p>
            <a:endParaRPr lang="es-MX" sz="2400" dirty="0" smtClean="0"/>
          </a:p>
          <a:p>
            <a:r>
              <a:rPr lang="es-MX" sz="2400" dirty="0" err="1" smtClean="0"/>
              <a:t>We´ve</a:t>
            </a:r>
            <a:r>
              <a:rPr lang="es-MX" sz="2400" dirty="0" smtClean="0"/>
              <a:t> </a:t>
            </a:r>
            <a:r>
              <a:rPr lang="es-MX" sz="2400" dirty="0" err="1" smtClean="0"/>
              <a:t>got</a:t>
            </a:r>
            <a:r>
              <a:rPr lang="es-MX" sz="2400" dirty="0" smtClean="0"/>
              <a:t> </a:t>
            </a:r>
            <a:r>
              <a:rPr lang="es-MX" sz="2400" dirty="0" err="1" smtClean="0">
                <a:solidFill>
                  <a:srgbClr val="FF0000"/>
                </a:solidFill>
              </a:rPr>
              <a:t>lots</a:t>
            </a:r>
            <a:r>
              <a:rPr lang="es-MX" sz="2400" dirty="0" smtClean="0">
                <a:solidFill>
                  <a:srgbClr val="FF0000"/>
                </a:solidFill>
              </a:rPr>
              <a:t> of </a:t>
            </a:r>
            <a:r>
              <a:rPr lang="es-MX" sz="2400" dirty="0" err="1" smtClean="0"/>
              <a:t>thing</a:t>
            </a:r>
            <a:r>
              <a:rPr lang="es-MX" sz="2400" dirty="0" smtClean="0"/>
              <a:t> </a:t>
            </a:r>
            <a:r>
              <a:rPr lang="es-MX" sz="2400" dirty="0" err="1" smtClean="0"/>
              <a:t>to</a:t>
            </a:r>
            <a:r>
              <a:rPr lang="es-MX" sz="2400" dirty="0" smtClean="0"/>
              <a:t> do.</a:t>
            </a:r>
          </a:p>
          <a:p>
            <a:endParaRPr lang="es-MX" sz="2400" dirty="0" smtClean="0"/>
          </a:p>
          <a:p>
            <a:r>
              <a:rPr lang="es-MX" sz="2400" dirty="0" err="1" smtClean="0"/>
              <a:t>That´s</a:t>
            </a:r>
            <a:r>
              <a:rPr lang="es-MX" sz="2400" dirty="0" smtClean="0"/>
              <a:t> </a:t>
            </a:r>
            <a:r>
              <a:rPr lang="es-MX" sz="2400" dirty="0" smtClean="0">
                <a:solidFill>
                  <a:srgbClr val="FF0000"/>
                </a:solidFill>
              </a:rPr>
              <a:t>a </a:t>
            </a:r>
            <a:r>
              <a:rPr lang="es-MX" sz="2400" dirty="0" err="1" smtClean="0">
                <a:solidFill>
                  <a:srgbClr val="FF0000"/>
                </a:solidFill>
              </a:rPr>
              <a:t>lot</a:t>
            </a:r>
            <a:r>
              <a:rPr lang="es-MX" sz="2400" dirty="0" smtClean="0">
                <a:solidFill>
                  <a:srgbClr val="FF0000"/>
                </a:solidFill>
              </a:rPr>
              <a:t> of </a:t>
            </a:r>
            <a:r>
              <a:rPr lang="es-MX" sz="2400" dirty="0" err="1" smtClean="0"/>
              <a:t>money</a:t>
            </a:r>
            <a:r>
              <a:rPr lang="es-MX" sz="2400" dirty="0" smtClean="0"/>
              <a:t>.</a:t>
            </a:r>
          </a:p>
          <a:p>
            <a:endParaRPr lang="es-MX" sz="2400" dirty="0"/>
          </a:p>
          <a:p>
            <a:r>
              <a:rPr lang="es-MX" sz="2400" dirty="0" err="1" smtClean="0"/>
              <a:t>There</a:t>
            </a:r>
            <a:r>
              <a:rPr lang="es-MX" sz="2400" dirty="0" smtClean="0"/>
              <a:t> </a:t>
            </a:r>
            <a:r>
              <a:rPr lang="es-MX" sz="2400" dirty="0" err="1" smtClean="0"/>
              <a:t>werent´s</a:t>
            </a:r>
            <a:r>
              <a:rPr lang="es-MX" sz="2400" dirty="0" smtClean="0"/>
              <a:t> </a:t>
            </a:r>
            <a:r>
              <a:rPr lang="es-MX" sz="2400" dirty="0" smtClean="0">
                <a:solidFill>
                  <a:srgbClr val="FF0000"/>
                </a:solidFill>
              </a:rPr>
              <a:t>a </a:t>
            </a:r>
            <a:r>
              <a:rPr lang="es-MX" sz="2400" dirty="0" err="1" smtClean="0">
                <a:solidFill>
                  <a:srgbClr val="FF0000"/>
                </a:solidFill>
              </a:rPr>
              <a:t>lot</a:t>
            </a:r>
            <a:r>
              <a:rPr lang="es-MX" sz="2400" dirty="0" smtClean="0">
                <a:solidFill>
                  <a:srgbClr val="FF0000"/>
                </a:solidFill>
              </a:rPr>
              <a:t> of </a:t>
            </a:r>
            <a:r>
              <a:rPr lang="es-MX" sz="2400" dirty="0" err="1" smtClean="0"/>
              <a:t>choices</a:t>
            </a:r>
            <a:r>
              <a:rPr lang="es-MX" sz="2400" dirty="0" smtClean="0"/>
              <a:t>.</a:t>
            </a:r>
          </a:p>
          <a:p>
            <a:endParaRPr lang="es-MX" sz="2400" dirty="0" smtClean="0"/>
          </a:p>
          <a:p>
            <a:r>
              <a:rPr lang="es-MX" sz="2400" dirty="0" smtClean="0"/>
              <a:t>Can </a:t>
            </a:r>
            <a:r>
              <a:rPr lang="es-MX" sz="2400" dirty="0" err="1" smtClean="0"/>
              <a:t>you</a:t>
            </a:r>
            <a:r>
              <a:rPr lang="es-MX" sz="2400" dirty="0" smtClean="0"/>
              <a:t> </a:t>
            </a:r>
            <a:r>
              <a:rPr lang="es-MX" sz="2400" dirty="0" err="1" smtClean="0"/>
              <a:t>hurry</a:t>
            </a:r>
            <a:r>
              <a:rPr lang="es-MX" sz="2400" dirty="0" smtClean="0"/>
              <a:t> up? I </a:t>
            </a:r>
            <a:r>
              <a:rPr lang="es-MX" sz="2400" dirty="0" err="1" smtClean="0"/>
              <a:t>don´t</a:t>
            </a:r>
            <a:r>
              <a:rPr lang="es-MX" sz="2400" dirty="0" smtClean="0"/>
              <a:t> </a:t>
            </a:r>
            <a:r>
              <a:rPr lang="es-MX" sz="2400" dirty="0" err="1" smtClean="0"/>
              <a:t>have</a:t>
            </a:r>
            <a:r>
              <a:rPr lang="es-MX" sz="2400" dirty="0" smtClean="0"/>
              <a:t> </a:t>
            </a:r>
            <a:r>
              <a:rPr lang="es-MX" sz="2400" dirty="0" smtClean="0">
                <a:solidFill>
                  <a:srgbClr val="FF0000"/>
                </a:solidFill>
              </a:rPr>
              <a:t>a </a:t>
            </a:r>
            <a:r>
              <a:rPr lang="es-MX" sz="2400" dirty="0" err="1" smtClean="0">
                <a:solidFill>
                  <a:srgbClr val="FF0000"/>
                </a:solidFill>
              </a:rPr>
              <a:t>lot</a:t>
            </a:r>
            <a:r>
              <a:rPr lang="es-MX" sz="2400" dirty="0" smtClean="0">
                <a:solidFill>
                  <a:srgbClr val="FF0000"/>
                </a:solidFill>
              </a:rPr>
              <a:t> of </a:t>
            </a:r>
            <a:r>
              <a:rPr lang="es-MX" sz="2400" dirty="0" smtClean="0"/>
              <a:t>time.</a:t>
            </a:r>
          </a:p>
          <a:p>
            <a:endParaRPr lang="es-MX" sz="2400" dirty="0" smtClean="0"/>
          </a:p>
          <a:p>
            <a:r>
              <a:rPr lang="es-MX" sz="2400" dirty="0" smtClean="0"/>
              <a:t>Are </a:t>
            </a:r>
            <a:r>
              <a:rPr lang="es-MX" sz="2400" dirty="0" err="1" smtClean="0"/>
              <a:t>there</a:t>
            </a:r>
            <a:r>
              <a:rPr lang="es-MX" sz="2400" dirty="0" smtClean="0"/>
              <a:t> </a:t>
            </a:r>
            <a:r>
              <a:rPr lang="es-MX" sz="2400" dirty="0" smtClean="0">
                <a:solidFill>
                  <a:srgbClr val="FF0000"/>
                </a:solidFill>
              </a:rPr>
              <a:t>a </a:t>
            </a:r>
            <a:r>
              <a:rPr lang="es-MX" sz="2400" dirty="0" err="1" smtClean="0">
                <a:solidFill>
                  <a:srgbClr val="FF0000"/>
                </a:solidFill>
              </a:rPr>
              <a:t>lot</a:t>
            </a:r>
            <a:r>
              <a:rPr lang="es-MX" sz="2400" dirty="0" smtClean="0">
                <a:solidFill>
                  <a:srgbClr val="FF0000"/>
                </a:solidFill>
              </a:rPr>
              <a:t> of </a:t>
            </a:r>
            <a:r>
              <a:rPr lang="es-MX" sz="2400" dirty="0" err="1" smtClean="0"/>
              <a:t>good</a:t>
            </a:r>
            <a:r>
              <a:rPr lang="es-MX" sz="2400" dirty="0" smtClean="0"/>
              <a:t> </a:t>
            </a:r>
            <a:r>
              <a:rPr lang="es-MX" sz="2400" dirty="0" err="1" smtClean="0"/>
              <a:t>players</a:t>
            </a:r>
            <a:r>
              <a:rPr lang="es-MX" sz="2400" dirty="0" smtClean="0"/>
              <a:t> at </a:t>
            </a:r>
            <a:r>
              <a:rPr lang="es-MX" sz="2400" dirty="0" err="1" smtClean="0"/>
              <a:t>your</a:t>
            </a:r>
            <a:r>
              <a:rPr lang="es-MX" sz="2400" dirty="0" smtClean="0"/>
              <a:t> </a:t>
            </a:r>
            <a:r>
              <a:rPr lang="es-MX" sz="2400" dirty="0" err="1" smtClean="0"/>
              <a:t>tennis</a:t>
            </a:r>
            <a:r>
              <a:rPr lang="es-MX" sz="2400" dirty="0" smtClean="0"/>
              <a:t> club?</a:t>
            </a:r>
          </a:p>
          <a:p>
            <a:endParaRPr lang="es-MX" sz="2400" dirty="0" smtClean="0"/>
          </a:p>
          <a:p>
            <a:r>
              <a:rPr lang="es-MX" sz="2400" dirty="0" err="1" smtClean="0"/>
              <a:t>Have</a:t>
            </a:r>
            <a:r>
              <a:rPr lang="es-MX" sz="2400" dirty="0" smtClean="0"/>
              <a:t> </a:t>
            </a:r>
            <a:r>
              <a:rPr lang="es-MX" sz="2400" dirty="0" err="1" smtClean="0"/>
              <a:t>you</a:t>
            </a:r>
            <a:r>
              <a:rPr lang="es-MX" sz="2400" dirty="0" smtClean="0"/>
              <a:t> </a:t>
            </a:r>
            <a:r>
              <a:rPr lang="es-MX" sz="2400" dirty="0" err="1" smtClean="0"/>
              <a:t>eaten</a:t>
            </a:r>
            <a:r>
              <a:rPr lang="es-MX" sz="2400" dirty="0" smtClean="0"/>
              <a:t> </a:t>
            </a:r>
            <a:r>
              <a:rPr lang="es-MX" sz="2400" dirty="0" err="1" smtClean="0">
                <a:solidFill>
                  <a:srgbClr val="FF0000"/>
                </a:solidFill>
              </a:rPr>
              <a:t>lots</a:t>
            </a:r>
            <a:r>
              <a:rPr lang="es-MX" sz="2400" dirty="0" smtClean="0">
                <a:solidFill>
                  <a:srgbClr val="FF0000"/>
                </a:solidFill>
              </a:rPr>
              <a:t> of </a:t>
            </a:r>
            <a:r>
              <a:rPr lang="es-MX" sz="2400" dirty="0" smtClean="0"/>
              <a:t>chocolate?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92917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2870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s-MX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r-FR" sz="2600" dirty="0" smtClean="0"/>
              <a:t>________water do </a:t>
            </a:r>
            <a:r>
              <a:rPr lang="fr-FR" sz="2600" dirty="0" err="1" smtClean="0"/>
              <a:t>you</a:t>
            </a:r>
            <a:r>
              <a:rPr lang="fr-FR" sz="2600" dirty="0" smtClean="0"/>
              <a:t> drink </a:t>
            </a:r>
            <a:r>
              <a:rPr lang="fr-FR" sz="2600" dirty="0" err="1" smtClean="0"/>
              <a:t>everyday</a:t>
            </a:r>
            <a:r>
              <a:rPr lang="fr-FR" sz="2600" dirty="0" smtClean="0"/>
              <a:t>?</a:t>
            </a:r>
          </a:p>
          <a:p>
            <a:pPr>
              <a:lnSpc>
                <a:spcPct val="90000"/>
              </a:lnSpc>
            </a:pPr>
            <a:r>
              <a:rPr lang="fr-FR" sz="2600" dirty="0" smtClean="0"/>
              <a:t>________ </a:t>
            </a:r>
            <a:r>
              <a:rPr lang="fr-FR" sz="2600" dirty="0" err="1" smtClean="0"/>
              <a:t>brothers</a:t>
            </a:r>
            <a:r>
              <a:rPr lang="fr-FR" sz="2600" dirty="0" smtClean="0"/>
              <a:t> and </a:t>
            </a:r>
            <a:r>
              <a:rPr lang="fr-FR" sz="2600" dirty="0" err="1" smtClean="0"/>
              <a:t>sisters</a:t>
            </a:r>
            <a:r>
              <a:rPr lang="fr-FR" sz="2600" dirty="0" smtClean="0"/>
              <a:t> do </a:t>
            </a:r>
            <a:r>
              <a:rPr lang="fr-FR" sz="2600" dirty="0" err="1" smtClean="0"/>
              <a:t>you</a:t>
            </a:r>
            <a:r>
              <a:rPr lang="fr-FR" sz="2600" dirty="0" smtClean="0"/>
              <a:t> have?</a:t>
            </a:r>
          </a:p>
          <a:p>
            <a:pPr>
              <a:lnSpc>
                <a:spcPct val="90000"/>
              </a:lnSpc>
            </a:pPr>
            <a:r>
              <a:rPr lang="fr-FR" sz="2600" dirty="0" smtClean="0"/>
              <a:t>There are ________ </a:t>
            </a:r>
            <a:r>
              <a:rPr lang="fr-FR" sz="2600" dirty="0" err="1" smtClean="0"/>
              <a:t>students</a:t>
            </a:r>
            <a:r>
              <a:rPr lang="fr-FR" sz="2600" dirty="0" smtClean="0"/>
              <a:t> in the class </a:t>
            </a:r>
            <a:r>
              <a:rPr lang="fr-FR" sz="2600" dirty="0" err="1" smtClean="0"/>
              <a:t>today</a:t>
            </a:r>
            <a:r>
              <a:rPr lang="fr-FR" sz="26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fr-FR" sz="2600" dirty="0" smtClean="0"/>
              <a:t>I have _________ </a:t>
            </a:r>
            <a:r>
              <a:rPr lang="fr-FR" sz="2600" dirty="0" err="1" smtClean="0"/>
              <a:t>milk</a:t>
            </a:r>
            <a:r>
              <a:rPr lang="fr-FR" sz="2600" dirty="0" smtClean="0"/>
              <a:t> in the </a:t>
            </a:r>
            <a:r>
              <a:rPr lang="fr-FR" sz="2600" dirty="0" err="1" smtClean="0"/>
              <a:t>refrigerator</a:t>
            </a:r>
            <a:r>
              <a:rPr lang="fr-FR" sz="26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fr-FR" sz="2600" dirty="0" smtClean="0"/>
              <a:t>I </a:t>
            </a:r>
            <a:r>
              <a:rPr lang="fr-FR" sz="2600" dirty="0" err="1" smtClean="0"/>
              <a:t>need</a:t>
            </a:r>
            <a:r>
              <a:rPr lang="fr-FR" sz="2600" dirty="0" smtClean="0"/>
              <a:t> __________ </a:t>
            </a:r>
            <a:r>
              <a:rPr lang="fr-FR" sz="2600" dirty="0" err="1" smtClean="0"/>
              <a:t>apples</a:t>
            </a:r>
            <a:r>
              <a:rPr lang="fr-FR" sz="2600" dirty="0" smtClean="0"/>
              <a:t> to </a:t>
            </a:r>
            <a:r>
              <a:rPr lang="fr-FR" sz="2600" dirty="0" err="1" smtClean="0"/>
              <a:t>make</a:t>
            </a:r>
            <a:r>
              <a:rPr lang="fr-FR" sz="2600" dirty="0" smtClean="0"/>
              <a:t> the cake.</a:t>
            </a:r>
          </a:p>
          <a:p>
            <a:pPr>
              <a:lnSpc>
                <a:spcPct val="90000"/>
              </a:lnSpc>
            </a:pPr>
            <a:r>
              <a:rPr lang="fr-FR" sz="2600" dirty="0" smtClean="0"/>
              <a:t>Excuse me, __________ </a:t>
            </a:r>
            <a:r>
              <a:rPr lang="fr-FR" sz="2600" dirty="0" err="1" smtClean="0"/>
              <a:t>does</a:t>
            </a:r>
            <a:r>
              <a:rPr lang="fr-FR" sz="2600" dirty="0" smtClean="0"/>
              <a:t> </a:t>
            </a:r>
            <a:r>
              <a:rPr lang="fr-FR" sz="2600" dirty="0" err="1" smtClean="0"/>
              <a:t>that</a:t>
            </a:r>
            <a:r>
              <a:rPr lang="fr-FR" sz="2600" dirty="0" smtClean="0"/>
              <a:t> jacket </a:t>
            </a:r>
            <a:r>
              <a:rPr lang="fr-FR" sz="2600" dirty="0" err="1" smtClean="0"/>
              <a:t>cbost</a:t>
            </a:r>
            <a:r>
              <a:rPr lang="fr-FR" sz="2600" dirty="0" smtClean="0"/>
              <a:t>?</a:t>
            </a:r>
          </a:p>
          <a:p>
            <a:pPr>
              <a:lnSpc>
                <a:spcPct val="90000"/>
              </a:lnSpc>
            </a:pPr>
            <a:r>
              <a:rPr lang="fr-FR" sz="2600" dirty="0" smtClean="0"/>
              <a:t>A have __________, but __________ </a:t>
            </a:r>
            <a:r>
              <a:rPr lang="fr-FR" sz="2600" dirty="0" err="1" smtClean="0"/>
              <a:t>friends</a:t>
            </a:r>
            <a:r>
              <a:rPr lang="fr-FR" sz="26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fr-FR" sz="2600" dirty="0" err="1" smtClean="0"/>
              <a:t>My</a:t>
            </a:r>
            <a:r>
              <a:rPr lang="fr-FR" sz="2600" dirty="0" smtClean="0"/>
              <a:t> </a:t>
            </a:r>
            <a:r>
              <a:rPr lang="fr-FR" sz="2600" dirty="0" err="1" smtClean="0"/>
              <a:t>sister</a:t>
            </a:r>
            <a:r>
              <a:rPr lang="fr-FR" sz="2600" dirty="0" smtClean="0"/>
              <a:t> has ___________ </a:t>
            </a:r>
            <a:r>
              <a:rPr lang="fr-FR" sz="2600" dirty="0" err="1" smtClean="0"/>
              <a:t>friends</a:t>
            </a:r>
            <a:r>
              <a:rPr lang="fr-FR" sz="2600" dirty="0" smtClean="0"/>
              <a:t>.</a:t>
            </a:r>
          </a:p>
          <a:p>
            <a:pPr marL="0" indent="0">
              <a:lnSpc>
                <a:spcPct val="90000"/>
              </a:lnSpc>
              <a:buNone/>
            </a:pPr>
            <a:endParaRPr lang="fr-FR" sz="2600" dirty="0"/>
          </a:p>
          <a:p>
            <a:pPr>
              <a:lnSpc>
                <a:spcPct val="90000"/>
              </a:lnSpc>
              <a:buNone/>
            </a:pPr>
            <a:endParaRPr lang="fr-FR" sz="2600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2276872"/>
            <a:ext cx="3810000" cy="3819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400" dirty="0" smtClean="0"/>
          </a:p>
        </p:txBody>
      </p:sp>
      <p:sp>
        <p:nvSpPr>
          <p:cNvPr id="6" name="5 Rectángulo"/>
          <p:cNvSpPr/>
          <p:nvPr/>
        </p:nvSpPr>
        <p:spPr>
          <a:xfrm>
            <a:off x="4788024" y="2182811"/>
            <a:ext cx="36724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fontAlgn="base">
              <a:spcBef>
                <a:spcPct val="20000"/>
              </a:spcBef>
              <a:spcAft>
                <a:spcPct val="0"/>
              </a:spcAft>
            </a:pPr>
            <a:endParaRPr lang="es-ES_tradnl" sz="2400" kern="0" dirty="0">
              <a:solidFill>
                <a:srgbClr val="333333"/>
              </a:solidFill>
              <a:latin typeface="+mj-lt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977044" y="1916832"/>
            <a:ext cx="74168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/>
          </a:p>
        </p:txBody>
      </p:sp>
      <p:sp>
        <p:nvSpPr>
          <p:cNvPr id="7" name="6 CuadroTexto"/>
          <p:cNvSpPr txBox="1"/>
          <p:nvPr/>
        </p:nvSpPr>
        <p:spPr>
          <a:xfrm>
            <a:off x="251520" y="1340768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err="1" smtClean="0"/>
              <a:t>How</a:t>
            </a:r>
            <a:r>
              <a:rPr lang="es-MX" dirty="0" smtClean="0"/>
              <a:t> </a:t>
            </a:r>
            <a:r>
              <a:rPr lang="es-MX" dirty="0" err="1" smtClean="0"/>
              <a:t>much</a:t>
            </a:r>
            <a:r>
              <a:rPr lang="es-MX" dirty="0" smtClean="0"/>
              <a:t>, </a:t>
            </a:r>
            <a:r>
              <a:rPr lang="es-MX" dirty="0" err="1" smtClean="0"/>
              <a:t>how</a:t>
            </a:r>
            <a:r>
              <a:rPr lang="es-MX" dirty="0" smtClean="0"/>
              <a:t> </a:t>
            </a:r>
            <a:r>
              <a:rPr lang="es-MX" dirty="0" err="1" smtClean="0"/>
              <a:t>many</a:t>
            </a:r>
            <a:r>
              <a:rPr lang="es-MX" dirty="0" smtClean="0"/>
              <a:t>, </a:t>
            </a:r>
            <a:r>
              <a:rPr lang="es-MX" dirty="0" err="1" smtClean="0"/>
              <a:t>few</a:t>
            </a:r>
            <a:r>
              <a:rPr lang="es-MX" dirty="0" smtClean="0"/>
              <a:t> </a:t>
            </a:r>
            <a:r>
              <a:rPr lang="es-MX" dirty="0" err="1" smtClean="0"/>
              <a:t>or</a:t>
            </a:r>
            <a:r>
              <a:rPr lang="es-MX" dirty="0" smtClean="0"/>
              <a:t>  </a:t>
            </a:r>
            <a:r>
              <a:rPr lang="es-MX" dirty="0" err="1" smtClean="0"/>
              <a:t>little</a:t>
            </a:r>
            <a:r>
              <a:rPr lang="es-MX" dirty="0" smtClean="0"/>
              <a:t> a </a:t>
            </a:r>
            <a:r>
              <a:rPr lang="es-MX" dirty="0" err="1" smtClean="0"/>
              <a:t>lot</a:t>
            </a:r>
            <a:r>
              <a:rPr lang="es-MX" dirty="0" smtClean="0"/>
              <a:t> of?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548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2870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s-MX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fr-FR" dirty="0" err="1" smtClean="0"/>
              <a:t>Referencias</a:t>
            </a:r>
            <a:r>
              <a:rPr lang="fr-FR" dirty="0" smtClean="0"/>
              <a:t>: </a:t>
            </a:r>
          </a:p>
          <a:p>
            <a:pPr>
              <a:lnSpc>
                <a:spcPct val="90000"/>
              </a:lnSpc>
            </a:pPr>
            <a:r>
              <a:rPr lang="fr-FR" sz="2000" dirty="0" err="1" smtClean="0"/>
              <a:t>Maricela</a:t>
            </a:r>
            <a:r>
              <a:rPr lang="fr-FR" sz="2000" dirty="0" smtClean="0"/>
              <a:t> Cruz Márquez</a:t>
            </a:r>
          </a:p>
          <a:p>
            <a:pPr marL="0" indent="0">
              <a:lnSpc>
                <a:spcPct val="90000"/>
              </a:lnSpc>
              <a:buNone/>
            </a:pPr>
            <a:endParaRPr lang="fr-FR" sz="2000" dirty="0" smtClean="0"/>
          </a:p>
          <a:p>
            <a:pPr>
              <a:lnSpc>
                <a:spcPct val="90000"/>
              </a:lnSpc>
            </a:pPr>
            <a:r>
              <a:rPr lang="fr-FR" sz="2000" dirty="0" smtClean="0"/>
              <a:t> Double Click 1 </a:t>
            </a:r>
            <a:r>
              <a:rPr lang="fr-FR" sz="2000" dirty="0" err="1" smtClean="0"/>
              <a:t>workbook</a:t>
            </a:r>
            <a:r>
              <a:rPr lang="fr-FR" sz="2000" dirty="0" smtClean="0"/>
              <a:t> and </a:t>
            </a:r>
            <a:r>
              <a:rPr lang="fr-FR" sz="2000" dirty="0" err="1" smtClean="0"/>
              <a:t>grammar</a:t>
            </a:r>
            <a:r>
              <a:rPr lang="fr-FR" sz="2000" dirty="0" smtClean="0"/>
              <a:t> book</a:t>
            </a:r>
          </a:p>
          <a:p>
            <a:pPr>
              <a:lnSpc>
                <a:spcPct val="90000"/>
              </a:lnSpc>
              <a:buNone/>
            </a:pPr>
            <a:r>
              <a:rPr lang="fr-FR" sz="2000" dirty="0" smtClean="0"/>
              <a:t>     	Virginia Evans – Neil </a:t>
            </a:r>
            <a:r>
              <a:rPr lang="fr-FR" sz="2000" dirty="0" err="1" smtClean="0"/>
              <a:t>O´Sullivan</a:t>
            </a:r>
            <a:endParaRPr lang="fr-FR" sz="2000" dirty="0" smtClean="0"/>
          </a:p>
          <a:p>
            <a:pPr>
              <a:lnSpc>
                <a:spcPct val="90000"/>
              </a:lnSpc>
              <a:buNone/>
            </a:pPr>
            <a:r>
              <a:rPr lang="fr-FR" sz="2000" dirty="0" smtClean="0"/>
              <a:t>      Express </a:t>
            </a:r>
            <a:r>
              <a:rPr lang="fr-FR" sz="2000" dirty="0" err="1" smtClean="0"/>
              <a:t>Publishing</a:t>
            </a:r>
            <a:r>
              <a:rPr lang="fr-FR" sz="2000" dirty="0" smtClean="0"/>
              <a:t>, 2005</a:t>
            </a:r>
            <a:endParaRPr lang="fr-FR" sz="2000" dirty="0" smtClean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2276872"/>
            <a:ext cx="3810000" cy="3819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400" dirty="0" smtClean="0"/>
          </a:p>
        </p:txBody>
      </p:sp>
      <p:sp>
        <p:nvSpPr>
          <p:cNvPr id="6" name="5 Rectángulo"/>
          <p:cNvSpPr/>
          <p:nvPr/>
        </p:nvSpPr>
        <p:spPr>
          <a:xfrm>
            <a:off x="4788024" y="2182811"/>
            <a:ext cx="36724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fontAlgn="base">
              <a:spcBef>
                <a:spcPct val="20000"/>
              </a:spcBef>
              <a:spcAft>
                <a:spcPct val="0"/>
              </a:spcAft>
            </a:pPr>
            <a:endParaRPr lang="es-ES_tradnl" sz="2400" kern="0" dirty="0">
              <a:solidFill>
                <a:srgbClr val="333333"/>
              </a:solidFill>
              <a:latin typeface="+mj-lt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977044" y="1916832"/>
            <a:ext cx="74168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2259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19256" cy="1944216"/>
          </a:xfrm>
        </p:spPr>
        <p:txBody>
          <a:bodyPr>
            <a:normAutofit/>
          </a:bodyPr>
          <a:lstStyle/>
          <a:p>
            <a:r>
              <a:rPr lang="fr-FR" sz="3600" dirty="0">
                <a:latin typeface="Arial" pitchFamily="34" charset="0"/>
                <a:cs typeface="Arial" pitchFamily="34" charset="0"/>
              </a:rPr>
              <a:t>Tema:</a:t>
            </a:r>
            <a:br>
              <a:rPr lang="fr-FR" sz="3600" dirty="0">
                <a:latin typeface="Arial" pitchFamily="34" charset="0"/>
                <a:cs typeface="Arial" pitchFamily="34" charset="0"/>
              </a:rPr>
            </a:br>
            <a:r>
              <a:rPr lang="fr-FR" sz="3600" dirty="0" err="1" smtClean="0">
                <a:latin typeface="Arial" pitchFamily="34" charset="0"/>
                <a:cs typeface="Arial" pitchFamily="34" charset="0"/>
              </a:rPr>
              <a:t>Sustantivos</a:t>
            </a:r>
            <a:r>
              <a:rPr lang="fr-FR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3600" dirty="0" err="1" smtClean="0">
                <a:latin typeface="Arial" pitchFamily="34" charset="0"/>
                <a:cs typeface="Arial" pitchFamily="34" charset="0"/>
              </a:rPr>
              <a:t>contables</a:t>
            </a:r>
            <a:r>
              <a:rPr lang="fr-FR" sz="3600" dirty="0" smtClean="0">
                <a:latin typeface="Arial" pitchFamily="34" charset="0"/>
                <a:cs typeface="Arial" pitchFamily="34" charset="0"/>
              </a:rPr>
              <a:t> e </a:t>
            </a:r>
            <a:r>
              <a:rPr lang="fr-FR" sz="3600" dirty="0" err="1" smtClean="0">
                <a:latin typeface="Arial" pitchFamily="34" charset="0"/>
                <a:cs typeface="Arial" pitchFamily="34" charset="0"/>
              </a:rPr>
              <a:t>incontables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 algn="ctr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Keywords: </a:t>
            </a:r>
          </a:p>
          <a:p>
            <a:pPr marL="0" indent="0">
              <a:lnSpc>
                <a:spcPct val="90000"/>
              </a:lnSpc>
              <a:buNone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fr-FR" sz="2800" dirty="0" err="1" smtClean="0">
                <a:latin typeface="Arial" pitchFamily="34" charset="0"/>
                <a:cs typeface="Arial" pitchFamily="34" charset="0"/>
              </a:rPr>
              <a:t>countable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fr-FR" sz="2800" dirty="0" err="1" smtClean="0">
                <a:latin typeface="Arial" pitchFamily="34" charset="0"/>
                <a:cs typeface="Arial" pitchFamily="34" charset="0"/>
              </a:rPr>
              <a:t>uncountable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fr-FR" sz="2800" dirty="0" err="1" smtClean="0">
                <a:latin typeface="Arial" pitchFamily="34" charset="0"/>
                <a:cs typeface="Arial" pitchFamily="34" charset="0"/>
              </a:rPr>
              <a:t>some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fr-FR" sz="2800" dirty="0" err="1" smtClean="0">
                <a:latin typeface="Arial" pitchFamily="34" charset="0"/>
                <a:cs typeface="Arial" pitchFamily="34" charset="0"/>
              </a:rPr>
              <a:t>any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fr-FR" sz="2800" dirty="0" err="1" smtClean="0">
                <a:latin typeface="Arial" pitchFamily="34" charset="0"/>
                <a:cs typeface="Arial" pitchFamily="34" charset="0"/>
              </a:rPr>
              <a:t>a-an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how </a:t>
            </a:r>
            <a:r>
              <a:rPr lang="fr-FR" sz="2800" dirty="0" err="1" smtClean="0">
                <a:latin typeface="Arial" pitchFamily="34" charset="0"/>
                <a:cs typeface="Arial" pitchFamily="34" charset="0"/>
              </a:rPr>
              <a:t>much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, how </a:t>
            </a:r>
            <a:r>
              <a:rPr lang="fr-FR" sz="2800" dirty="0" err="1" smtClean="0">
                <a:latin typeface="Arial" pitchFamily="34" charset="0"/>
                <a:cs typeface="Arial" pitchFamily="34" charset="0"/>
              </a:rPr>
              <a:t>many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,  a </a:t>
            </a:r>
            <a:r>
              <a:rPr lang="fr-FR" sz="2800" dirty="0" err="1" smtClean="0">
                <a:latin typeface="Arial" pitchFamily="34" charset="0"/>
                <a:cs typeface="Arial" pitchFamily="34" charset="0"/>
              </a:rPr>
              <a:t>little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, a few, </a:t>
            </a:r>
            <a:r>
              <a:rPr lang="fr-FR" sz="2800" dirty="0" err="1" smtClean="0">
                <a:latin typeface="Arial" pitchFamily="34" charset="0"/>
                <a:cs typeface="Arial" pitchFamily="34" charset="0"/>
              </a:rPr>
              <a:t>much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fr-FR" sz="2800" dirty="0" err="1" smtClean="0">
                <a:latin typeface="Arial" pitchFamily="34" charset="0"/>
                <a:cs typeface="Arial" pitchFamily="34" charset="0"/>
              </a:rPr>
              <a:t>many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a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 lot of, lots of.</a:t>
            </a:r>
            <a:endParaRPr lang="es-MX" sz="2800" dirty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8137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MX" dirty="0" err="1" smtClean="0"/>
              <a:t>Presentation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2400" u="sng" dirty="0">
                <a:latin typeface="Berlin Sans FB" pitchFamily="34" charset="0"/>
              </a:rPr>
              <a:t>Competencia genérica: </a:t>
            </a:r>
            <a:endParaRPr lang="es-MX" sz="2400" u="sng" dirty="0" smtClean="0">
              <a:latin typeface="Berlin Sans FB" pitchFamily="34" charset="0"/>
            </a:endParaRPr>
          </a:p>
          <a:p>
            <a:pPr marL="0" indent="0" algn="ctr">
              <a:buNone/>
            </a:pPr>
            <a:r>
              <a:rPr lang="es-MX" sz="2400" dirty="0" smtClean="0">
                <a:latin typeface="Berlin Sans FB" pitchFamily="34" charset="0"/>
              </a:rPr>
              <a:t>Escucha</a:t>
            </a:r>
            <a:r>
              <a:rPr lang="es-MX" sz="2400" dirty="0">
                <a:latin typeface="Berlin Sans FB" pitchFamily="34" charset="0"/>
              </a:rPr>
              <a:t>, interpreta y emite mensajes pertinentes en distintos contextos mediante la utilización de medios, códigos y herramientas apropiados</a:t>
            </a:r>
            <a:r>
              <a:rPr lang="es-MX" sz="2400" dirty="0" smtClean="0">
                <a:latin typeface="Berlin Sans FB" pitchFamily="34" charset="0"/>
              </a:rPr>
              <a:t>.</a:t>
            </a:r>
          </a:p>
          <a:p>
            <a:pPr marL="0" indent="0" algn="ctr">
              <a:buNone/>
            </a:pPr>
            <a:r>
              <a:rPr lang="es-MX" sz="2400" u="sng" dirty="0" smtClean="0">
                <a:latin typeface="Berlin Sans FB" pitchFamily="34" charset="0"/>
              </a:rPr>
              <a:t> Atributos</a:t>
            </a:r>
            <a:r>
              <a:rPr lang="es-MX" sz="2400" u="sng" dirty="0">
                <a:latin typeface="Berlin Sans FB" pitchFamily="34" charset="0"/>
              </a:rPr>
              <a:t>: </a:t>
            </a:r>
            <a:endParaRPr lang="es-MX" sz="2400" u="sng" dirty="0" smtClean="0">
              <a:latin typeface="Berlin Sans FB" pitchFamily="34" charset="0"/>
            </a:endParaRPr>
          </a:p>
          <a:p>
            <a:pPr marL="0" indent="0" algn="ctr">
              <a:buNone/>
            </a:pPr>
            <a:r>
              <a:rPr lang="es-MX" sz="2400" dirty="0" smtClean="0">
                <a:latin typeface="Berlin Sans FB" pitchFamily="34" charset="0"/>
              </a:rPr>
              <a:t>Se </a:t>
            </a:r>
            <a:r>
              <a:rPr lang="es-MX" sz="2400" dirty="0">
                <a:latin typeface="Berlin Sans FB" pitchFamily="34" charset="0"/>
              </a:rPr>
              <a:t>comunica en una segunda lengua en situaciones cotidianas</a:t>
            </a:r>
            <a:r>
              <a:rPr lang="es-MX" sz="2400" dirty="0" smtClean="0">
                <a:latin typeface="Berlin Sans FB" pitchFamily="34" charset="0"/>
              </a:rPr>
              <a:t>.</a:t>
            </a:r>
          </a:p>
          <a:p>
            <a:pPr marL="0" indent="0" algn="ctr">
              <a:buNone/>
            </a:pPr>
            <a:r>
              <a:rPr lang="es-MX" sz="2400" dirty="0">
                <a:latin typeface="Berlin Sans FB" pitchFamily="34" charset="0"/>
              </a:rPr>
              <a:t>Competencia disciplinar extendida</a:t>
            </a:r>
            <a:r>
              <a:rPr lang="es-MX" sz="2400" dirty="0" smtClean="0">
                <a:latin typeface="Berlin Sans FB" pitchFamily="34" charset="0"/>
              </a:rPr>
              <a:t>:</a:t>
            </a:r>
          </a:p>
          <a:p>
            <a:pPr marL="0" indent="0" algn="ctr">
              <a:buNone/>
            </a:pPr>
            <a:r>
              <a:rPr lang="es-MX" sz="2400" dirty="0">
                <a:latin typeface="Berlin Sans FB" pitchFamily="34" charset="0"/>
              </a:rPr>
              <a:t>Especificar cantidades en contornos familiares e inmediatos.</a:t>
            </a:r>
          </a:p>
          <a:p>
            <a:pPr marL="0" indent="0">
              <a:buNone/>
            </a:pPr>
            <a:endParaRPr lang="es-MX" sz="1800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5759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MX" dirty="0" err="1" smtClean="0"/>
              <a:t>Objective</a:t>
            </a:r>
            <a:r>
              <a:rPr lang="es-MX" dirty="0" smtClean="0"/>
              <a:t>: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Students identify </a:t>
            </a:r>
            <a:r>
              <a:rPr lang="en-US" dirty="0" smtClean="0"/>
              <a:t>the use and the difference of countable and uncountable nouns, </a:t>
            </a:r>
            <a:r>
              <a:rPr lang="en-US" dirty="0"/>
              <a:t>they also </a:t>
            </a:r>
            <a:r>
              <a:rPr lang="en-US" dirty="0" smtClean="0"/>
              <a:t>assume </a:t>
            </a:r>
            <a:r>
              <a:rPr lang="en-US" dirty="0"/>
              <a:t>the use and structure </a:t>
            </a:r>
            <a:r>
              <a:rPr lang="en-US" dirty="0" smtClean="0"/>
              <a:t>of </a:t>
            </a:r>
            <a:r>
              <a:rPr lang="en-US" smtClean="0"/>
              <a:t>several quantifiers</a:t>
            </a:r>
            <a:r>
              <a:rPr lang="en-US" dirty="0" smtClean="0"/>
              <a:t>, </a:t>
            </a:r>
            <a:r>
              <a:rPr lang="en-US" dirty="0"/>
              <a:t>besides they practice learning through several exercises.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5513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 fontScale="90000"/>
          </a:bodyPr>
          <a:lstStyle/>
          <a:p>
            <a:r>
              <a:rPr lang="es-MX" dirty="0"/>
              <a:t>COUNTABLE AND UNCOUNTABLE NOUNS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Countable nouns are nouns which we can count.</a:t>
            </a:r>
          </a:p>
          <a:p>
            <a:pPr>
              <a:lnSpc>
                <a:spcPct val="90000"/>
              </a:lnSpc>
            </a:pPr>
            <a:r>
              <a:rPr lang="en-US" dirty="0"/>
              <a:t>They have singular and plural forms</a:t>
            </a:r>
            <a:r>
              <a:rPr lang="en-US" dirty="0" smtClean="0"/>
              <a:t>.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  <a:buNone/>
            </a:pPr>
            <a:r>
              <a:rPr lang="en-US" dirty="0"/>
              <a:t>EXAMPLES:</a:t>
            </a:r>
          </a:p>
          <a:p>
            <a:pPr>
              <a:lnSpc>
                <a:spcPct val="90000"/>
              </a:lnSpc>
              <a:buNone/>
            </a:pPr>
            <a:r>
              <a:rPr lang="en-US" dirty="0"/>
              <a:t>ONE ORANGE</a:t>
            </a:r>
          </a:p>
          <a:p>
            <a:pPr>
              <a:lnSpc>
                <a:spcPct val="90000"/>
              </a:lnSpc>
              <a:buNone/>
            </a:pPr>
            <a:r>
              <a:rPr lang="en-US" dirty="0"/>
              <a:t>                   TWO ORANGES</a:t>
            </a:r>
          </a:p>
          <a:p>
            <a:pPr>
              <a:lnSpc>
                <a:spcPct val="90000"/>
              </a:lnSpc>
              <a:buNone/>
            </a:pPr>
            <a:r>
              <a:rPr lang="en-US" dirty="0"/>
              <a:t>                                           THREE ORANGES</a:t>
            </a:r>
          </a:p>
          <a:p>
            <a:pPr>
              <a:lnSpc>
                <a:spcPct val="90000"/>
              </a:lnSpc>
              <a:buNone/>
            </a:pPr>
            <a:r>
              <a:rPr lang="en-US" dirty="0"/>
              <a:t>                                                                       ETC.</a:t>
            </a:r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1021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 fontScale="90000"/>
          </a:bodyPr>
          <a:lstStyle/>
          <a:p>
            <a:r>
              <a:rPr lang="es-MX" dirty="0"/>
              <a:t>COUNTABLE AND UNCOUNTABLE NOUNS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Uncountable nouns are nouns which we </a:t>
            </a:r>
            <a:r>
              <a:rPr lang="en-US" dirty="0" smtClean="0"/>
              <a:t>cannot count</a:t>
            </a:r>
            <a:r>
              <a:rPr lang="en-US" dirty="0"/>
              <a:t>.</a:t>
            </a:r>
          </a:p>
          <a:p>
            <a:pPr>
              <a:lnSpc>
                <a:spcPct val="90000"/>
              </a:lnSpc>
            </a:pPr>
            <a:r>
              <a:rPr lang="en-US" dirty="0"/>
              <a:t>Uncountable nouns have only singular forms.</a:t>
            </a:r>
          </a:p>
          <a:p>
            <a:pPr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  <a:buNone/>
            </a:pPr>
            <a:r>
              <a:rPr lang="en-US" dirty="0"/>
              <a:t>These nouns include:</a:t>
            </a:r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7486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r>
              <a:rPr lang="es-MX" dirty="0" err="1"/>
              <a:t>Uncountable</a:t>
            </a:r>
            <a:r>
              <a:rPr lang="es-MX" dirty="0"/>
              <a:t> </a:t>
            </a:r>
            <a:r>
              <a:rPr lang="es-MX" dirty="0" err="1"/>
              <a:t>nouns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r-FR" dirty="0"/>
              <a:t>FOOD: </a:t>
            </a:r>
            <a:r>
              <a:rPr lang="fr-FR" dirty="0" err="1"/>
              <a:t>cheese</a:t>
            </a:r>
            <a:r>
              <a:rPr lang="fr-FR" dirty="0"/>
              <a:t>, butter, </a:t>
            </a:r>
            <a:r>
              <a:rPr lang="fr-FR" dirty="0" err="1"/>
              <a:t>salt</a:t>
            </a:r>
            <a:r>
              <a:rPr lang="fr-FR" dirty="0"/>
              <a:t>, </a:t>
            </a:r>
            <a:r>
              <a:rPr lang="fr-FR" dirty="0" err="1"/>
              <a:t>pepper</a:t>
            </a:r>
            <a:r>
              <a:rPr lang="fr-FR" dirty="0"/>
              <a:t>, </a:t>
            </a:r>
            <a:r>
              <a:rPr lang="fr-FR" dirty="0" err="1"/>
              <a:t>bread</a:t>
            </a:r>
            <a:r>
              <a:rPr lang="fr-FR" dirty="0"/>
              <a:t>, spaghetti, etc.</a:t>
            </a:r>
          </a:p>
          <a:p>
            <a:pPr marL="0" indent="0"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</a:pPr>
            <a:r>
              <a:rPr lang="fr-FR" dirty="0"/>
              <a:t>LIQUID: coffee, </a:t>
            </a:r>
            <a:r>
              <a:rPr lang="fr-FR" dirty="0" err="1"/>
              <a:t>milk</a:t>
            </a:r>
            <a:r>
              <a:rPr lang="fr-FR" dirty="0"/>
              <a:t>, water, </a:t>
            </a:r>
            <a:r>
              <a:rPr lang="fr-FR" dirty="0" err="1"/>
              <a:t>tea</a:t>
            </a:r>
            <a:r>
              <a:rPr lang="fr-FR" dirty="0"/>
              <a:t>, </a:t>
            </a:r>
            <a:r>
              <a:rPr lang="fr-FR" dirty="0" err="1"/>
              <a:t>lemonade</a:t>
            </a:r>
            <a:r>
              <a:rPr lang="fr-FR" dirty="0"/>
              <a:t>, etc.</a:t>
            </a:r>
          </a:p>
          <a:p>
            <a:pPr marL="0" indent="0"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7742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2870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We </a:t>
            </a:r>
            <a:r>
              <a:rPr lang="en-US" sz="4000" dirty="0"/>
              <a:t>can use the following nouns in front of some uncountable nouns to show quantity.</a:t>
            </a:r>
            <a:endParaRPr lang="es-MX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2276872"/>
            <a:ext cx="3810000" cy="381912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z="2400" dirty="0" smtClean="0"/>
              <a:t>A </a:t>
            </a:r>
            <a:r>
              <a:rPr lang="es-ES_tradnl" sz="2400" dirty="0" err="1" smtClean="0"/>
              <a:t>bottle</a:t>
            </a:r>
            <a:endParaRPr lang="es-ES_tradnl" sz="2400" dirty="0" smtClean="0"/>
          </a:p>
          <a:p>
            <a:r>
              <a:rPr lang="es-ES_tradnl" sz="2400" dirty="0" smtClean="0"/>
              <a:t>A </a:t>
            </a:r>
            <a:r>
              <a:rPr lang="es-ES_tradnl" sz="2400" dirty="0" err="1" smtClean="0"/>
              <a:t>glass</a:t>
            </a:r>
            <a:r>
              <a:rPr lang="es-ES_tradnl" sz="2400" dirty="0" smtClean="0"/>
              <a:t>                    </a:t>
            </a:r>
          </a:p>
          <a:p>
            <a:r>
              <a:rPr lang="es-ES_tradnl" sz="2400" dirty="0" smtClean="0"/>
              <a:t>A </a:t>
            </a:r>
            <a:r>
              <a:rPr lang="es-ES_tradnl" sz="2400" dirty="0" err="1" smtClean="0"/>
              <a:t>carton</a:t>
            </a:r>
            <a:r>
              <a:rPr lang="es-ES_tradnl" sz="2400" dirty="0" smtClean="0"/>
              <a:t>                 </a:t>
            </a:r>
          </a:p>
          <a:p>
            <a:r>
              <a:rPr lang="es-ES_tradnl" sz="2400" dirty="0" smtClean="0"/>
              <a:t>A cup</a:t>
            </a:r>
          </a:p>
          <a:p>
            <a:r>
              <a:rPr lang="es-ES_tradnl" sz="2400" dirty="0" smtClean="0"/>
              <a:t>A </a:t>
            </a:r>
            <a:r>
              <a:rPr lang="es-ES_tradnl" sz="2400" dirty="0" err="1" smtClean="0"/>
              <a:t>bowl</a:t>
            </a:r>
            <a:endParaRPr lang="es-ES_tradnl" sz="2400" dirty="0" smtClean="0"/>
          </a:p>
          <a:p>
            <a:r>
              <a:rPr lang="es-ES_tradnl" sz="2400" dirty="0" smtClean="0"/>
              <a:t>A </a:t>
            </a:r>
            <a:r>
              <a:rPr lang="es-ES_tradnl" sz="2400" dirty="0" err="1" smtClean="0"/>
              <a:t>packet</a:t>
            </a:r>
            <a:endParaRPr lang="es-ES_tradnl" sz="2400" dirty="0" smtClean="0"/>
          </a:p>
          <a:p>
            <a:r>
              <a:rPr lang="es-ES_tradnl" sz="2400" dirty="0" smtClean="0"/>
              <a:t>A </a:t>
            </a:r>
            <a:r>
              <a:rPr lang="es-ES_tradnl" sz="2400" dirty="0" err="1" smtClean="0"/>
              <a:t>slice</a:t>
            </a:r>
            <a:endParaRPr lang="es-ES_tradnl" sz="2400" dirty="0" smtClean="0"/>
          </a:p>
          <a:p>
            <a:r>
              <a:rPr lang="es-ES_tradnl" sz="2400" dirty="0" smtClean="0"/>
              <a:t>A </a:t>
            </a:r>
            <a:r>
              <a:rPr lang="es-ES_tradnl" sz="2400" dirty="0" err="1" smtClean="0"/>
              <a:t>loaf</a:t>
            </a:r>
            <a:endParaRPr lang="es-ES_tradnl" sz="2400" dirty="0" smtClean="0"/>
          </a:p>
          <a:p>
            <a:r>
              <a:rPr lang="es-ES_tradnl" sz="2400" dirty="0" smtClean="0"/>
              <a:t>A kilo</a:t>
            </a:r>
            <a:endParaRPr lang="es-ES" sz="2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8763" y="2334915"/>
            <a:ext cx="1023937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1610" y="2744227"/>
            <a:ext cx="1023937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8765" y="3178175"/>
            <a:ext cx="1023937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1609" y="3536950"/>
            <a:ext cx="1023937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8765" y="3945563"/>
            <a:ext cx="1023937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8765" y="4365104"/>
            <a:ext cx="1023937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1610" y="4725144"/>
            <a:ext cx="1023937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7700" y="5085184"/>
            <a:ext cx="1023937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7701" y="5517232"/>
            <a:ext cx="1023937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4788024" y="2182811"/>
            <a:ext cx="3672408" cy="400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s-ES_tradnl" sz="2400" kern="0" dirty="0">
                <a:solidFill>
                  <a:srgbClr val="333333"/>
                </a:solidFill>
                <a:latin typeface="+mj-lt"/>
              </a:rPr>
              <a:t>A </a:t>
            </a:r>
            <a:r>
              <a:rPr lang="es-ES_tradnl" sz="2400" kern="0" dirty="0" err="1">
                <a:solidFill>
                  <a:srgbClr val="333333"/>
                </a:solidFill>
                <a:latin typeface="+mj-lt"/>
              </a:rPr>
              <a:t>bottle</a:t>
            </a:r>
            <a:r>
              <a:rPr lang="es-ES_tradnl" sz="2400" kern="0" dirty="0">
                <a:solidFill>
                  <a:srgbClr val="333333"/>
                </a:solidFill>
                <a:latin typeface="+mj-lt"/>
              </a:rPr>
              <a:t> of </a:t>
            </a:r>
            <a:r>
              <a:rPr lang="es-ES_tradnl" sz="2400" kern="0" dirty="0" err="1">
                <a:solidFill>
                  <a:srgbClr val="333333"/>
                </a:solidFill>
                <a:latin typeface="+mj-lt"/>
              </a:rPr>
              <a:t>lemonade</a:t>
            </a:r>
            <a:endParaRPr lang="es-ES_tradnl" sz="2400" kern="0" dirty="0">
              <a:solidFill>
                <a:srgbClr val="333333"/>
              </a:solidFill>
              <a:latin typeface="+mj-lt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s-ES_tradnl" sz="2400" kern="0" dirty="0">
                <a:solidFill>
                  <a:srgbClr val="333333"/>
                </a:solidFill>
                <a:latin typeface="+mj-lt"/>
              </a:rPr>
              <a:t>A </a:t>
            </a:r>
            <a:r>
              <a:rPr lang="es-ES_tradnl" sz="2400" kern="0" dirty="0" err="1">
                <a:solidFill>
                  <a:srgbClr val="333333"/>
                </a:solidFill>
                <a:latin typeface="+mj-lt"/>
              </a:rPr>
              <a:t>glass</a:t>
            </a:r>
            <a:r>
              <a:rPr lang="es-ES_tradnl" sz="2400" kern="0" dirty="0">
                <a:solidFill>
                  <a:srgbClr val="333333"/>
                </a:solidFill>
                <a:latin typeface="+mj-lt"/>
              </a:rPr>
              <a:t> of </a:t>
            </a:r>
            <a:r>
              <a:rPr lang="es-ES_tradnl" sz="2400" kern="0" dirty="0" err="1">
                <a:solidFill>
                  <a:srgbClr val="333333"/>
                </a:solidFill>
                <a:latin typeface="+mj-lt"/>
              </a:rPr>
              <a:t>water</a:t>
            </a:r>
            <a:endParaRPr lang="es-ES_tradnl" sz="2400" kern="0" dirty="0">
              <a:solidFill>
                <a:srgbClr val="333333"/>
              </a:solidFill>
              <a:latin typeface="+mj-lt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s-ES_tradnl" sz="2400" kern="0" dirty="0">
                <a:solidFill>
                  <a:srgbClr val="333333"/>
                </a:solidFill>
                <a:latin typeface="+mj-lt"/>
              </a:rPr>
              <a:t>A </a:t>
            </a:r>
            <a:r>
              <a:rPr lang="es-ES_tradnl" sz="2400" kern="0" dirty="0" err="1">
                <a:solidFill>
                  <a:srgbClr val="333333"/>
                </a:solidFill>
                <a:latin typeface="+mj-lt"/>
              </a:rPr>
              <a:t>carton</a:t>
            </a:r>
            <a:r>
              <a:rPr lang="es-ES_tradnl" sz="2400" kern="0" dirty="0">
                <a:solidFill>
                  <a:srgbClr val="333333"/>
                </a:solidFill>
                <a:latin typeface="+mj-lt"/>
              </a:rPr>
              <a:t> of </a:t>
            </a:r>
            <a:r>
              <a:rPr lang="es-ES_tradnl" sz="2400" kern="0" dirty="0" err="1">
                <a:solidFill>
                  <a:srgbClr val="333333"/>
                </a:solidFill>
                <a:latin typeface="+mj-lt"/>
              </a:rPr>
              <a:t>milk</a:t>
            </a:r>
            <a:endParaRPr lang="es-ES_tradnl" sz="2400" kern="0" dirty="0">
              <a:solidFill>
                <a:srgbClr val="333333"/>
              </a:solidFill>
              <a:latin typeface="+mj-lt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s-ES_tradnl" sz="2400" kern="0" dirty="0">
                <a:solidFill>
                  <a:srgbClr val="333333"/>
                </a:solidFill>
                <a:latin typeface="+mj-lt"/>
              </a:rPr>
              <a:t>A cup of </a:t>
            </a:r>
            <a:r>
              <a:rPr lang="es-ES_tradnl" sz="2400" kern="0" dirty="0" err="1">
                <a:solidFill>
                  <a:srgbClr val="333333"/>
                </a:solidFill>
                <a:latin typeface="+mj-lt"/>
              </a:rPr>
              <a:t>coffee</a:t>
            </a:r>
            <a:endParaRPr lang="es-ES_tradnl" sz="2400" kern="0" dirty="0">
              <a:solidFill>
                <a:srgbClr val="333333"/>
              </a:solidFill>
              <a:latin typeface="+mj-lt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s-ES_tradnl" sz="2400" kern="0" dirty="0">
                <a:solidFill>
                  <a:srgbClr val="333333"/>
                </a:solidFill>
                <a:latin typeface="+mj-lt"/>
              </a:rPr>
              <a:t>A </a:t>
            </a:r>
            <a:r>
              <a:rPr lang="es-ES_tradnl" sz="2400" kern="0" dirty="0" err="1">
                <a:solidFill>
                  <a:srgbClr val="333333"/>
                </a:solidFill>
                <a:latin typeface="+mj-lt"/>
              </a:rPr>
              <a:t>bowl</a:t>
            </a:r>
            <a:r>
              <a:rPr lang="es-ES_tradnl" sz="2400" kern="0" dirty="0">
                <a:solidFill>
                  <a:srgbClr val="333333"/>
                </a:solidFill>
                <a:latin typeface="+mj-lt"/>
              </a:rPr>
              <a:t> of </a:t>
            </a:r>
            <a:r>
              <a:rPr lang="es-ES_tradnl" sz="2400" kern="0" dirty="0" err="1">
                <a:solidFill>
                  <a:srgbClr val="333333"/>
                </a:solidFill>
                <a:latin typeface="+mj-lt"/>
              </a:rPr>
              <a:t>soup</a:t>
            </a:r>
            <a:endParaRPr lang="es-ES_tradnl" sz="2400" kern="0" dirty="0">
              <a:solidFill>
                <a:srgbClr val="333333"/>
              </a:solidFill>
              <a:latin typeface="+mj-lt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s-ES_tradnl" sz="2400" kern="0" dirty="0">
                <a:solidFill>
                  <a:srgbClr val="333333"/>
                </a:solidFill>
                <a:latin typeface="+mj-lt"/>
              </a:rPr>
              <a:t>A </a:t>
            </a:r>
            <a:r>
              <a:rPr lang="es-ES_tradnl" sz="2400" kern="0" dirty="0" err="1">
                <a:solidFill>
                  <a:srgbClr val="333333"/>
                </a:solidFill>
                <a:latin typeface="+mj-lt"/>
              </a:rPr>
              <a:t>packet</a:t>
            </a:r>
            <a:r>
              <a:rPr lang="es-ES_tradnl" sz="2400" kern="0" dirty="0">
                <a:solidFill>
                  <a:srgbClr val="333333"/>
                </a:solidFill>
                <a:latin typeface="+mj-lt"/>
              </a:rPr>
              <a:t> of </a:t>
            </a:r>
            <a:r>
              <a:rPr lang="es-ES_tradnl" sz="2400" kern="0" dirty="0" err="1">
                <a:solidFill>
                  <a:srgbClr val="333333"/>
                </a:solidFill>
                <a:latin typeface="+mj-lt"/>
              </a:rPr>
              <a:t>spaghetti</a:t>
            </a:r>
            <a:endParaRPr lang="es-ES_tradnl" sz="2400" kern="0" dirty="0">
              <a:solidFill>
                <a:srgbClr val="333333"/>
              </a:solidFill>
              <a:latin typeface="+mj-lt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s-ES_tradnl" sz="2400" kern="0" dirty="0">
                <a:solidFill>
                  <a:srgbClr val="333333"/>
                </a:solidFill>
                <a:latin typeface="+mj-lt"/>
              </a:rPr>
              <a:t>A </a:t>
            </a:r>
            <a:r>
              <a:rPr lang="es-ES_tradnl" sz="2400" kern="0" dirty="0" err="1">
                <a:solidFill>
                  <a:srgbClr val="333333"/>
                </a:solidFill>
                <a:latin typeface="+mj-lt"/>
              </a:rPr>
              <a:t>slice</a:t>
            </a:r>
            <a:r>
              <a:rPr lang="es-ES_tradnl" sz="2400" kern="0" dirty="0">
                <a:solidFill>
                  <a:srgbClr val="333333"/>
                </a:solidFill>
                <a:latin typeface="+mj-lt"/>
              </a:rPr>
              <a:t> of bread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s-ES_tradnl" sz="2400" kern="0" dirty="0">
                <a:solidFill>
                  <a:srgbClr val="333333"/>
                </a:solidFill>
                <a:latin typeface="+mj-lt"/>
              </a:rPr>
              <a:t>A </a:t>
            </a:r>
            <a:r>
              <a:rPr lang="es-ES_tradnl" sz="2400" kern="0" dirty="0" err="1">
                <a:solidFill>
                  <a:srgbClr val="333333"/>
                </a:solidFill>
                <a:latin typeface="+mj-lt"/>
              </a:rPr>
              <a:t>loaf</a:t>
            </a:r>
            <a:r>
              <a:rPr lang="es-ES_tradnl" sz="2400" kern="0" dirty="0">
                <a:solidFill>
                  <a:srgbClr val="333333"/>
                </a:solidFill>
                <a:latin typeface="+mj-lt"/>
              </a:rPr>
              <a:t> of bread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s-ES_tradnl" sz="2400" kern="0" dirty="0">
                <a:solidFill>
                  <a:srgbClr val="333333"/>
                </a:solidFill>
                <a:latin typeface="+mj-lt"/>
              </a:rPr>
              <a:t>A kilo of </a:t>
            </a:r>
            <a:r>
              <a:rPr lang="es-ES_tradnl" sz="2400" kern="0" dirty="0" err="1">
                <a:solidFill>
                  <a:srgbClr val="333333"/>
                </a:solidFill>
                <a:latin typeface="+mj-lt"/>
              </a:rPr>
              <a:t>cheese</a:t>
            </a:r>
            <a:endParaRPr lang="es-ES_tradnl" sz="2400" kern="0" dirty="0">
              <a:solidFill>
                <a:srgbClr val="333333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4910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778</Words>
  <Application>Microsoft Office PowerPoint</Application>
  <PresentationFormat>Presentación en pantalla (4:3)</PresentationFormat>
  <Paragraphs>419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7" baseType="lpstr">
      <vt:lpstr>Tema de Office</vt:lpstr>
      <vt:lpstr>Presentación de PowerPoint</vt:lpstr>
      <vt:lpstr>Tema: Sustantivos contables e incontables</vt:lpstr>
      <vt:lpstr>Tema: Sustantivos contables e incontables</vt:lpstr>
      <vt:lpstr>Presentation</vt:lpstr>
      <vt:lpstr>Objective:</vt:lpstr>
      <vt:lpstr>COUNTABLE AND UNCOUNTABLE NOUNS</vt:lpstr>
      <vt:lpstr>COUNTABLE AND UNCOUNTABLE NOUNS</vt:lpstr>
      <vt:lpstr>Uncountable nouns</vt:lpstr>
      <vt:lpstr> We can use the following nouns in front of some uncountable nouns to show quantity.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webdesign1</dc:creator>
  <cp:lastModifiedBy>Windows User</cp:lastModifiedBy>
  <cp:revision>17</cp:revision>
  <dcterms:created xsi:type="dcterms:W3CDTF">2014-07-09T15:06:15Z</dcterms:created>
  <dcterms:modified xsi:type="dcterms:W3CDTF">2015-05-22T13:51:00Z</dcterms:modified>
</cp:coreProperties>
</file>